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Roboto Slab"/>
      <p:regular r:id="rId42"/>
      <p:bold r:id="rId43"/>
    </p:embeddedFont>
    <p:embeddedFont>
      <p:font typeface="Raleway"/>
      <p:regular r:id="rId44"/>
      <p:bold r:id="rId45"/>
      <p:italic r:id="rId46"/>
      <p:boldItalic r:id="rId47"/>
    </p:embeddedFont>
    <p:embeddedFont>
      <p:font typeface="Roboto"/>
      <p:regular r:id="rId48"/>
      <p:bold r:id="rId49"/>
      <p:italic r:id="rId50"/>
      <p:boldItalic r:id="rId51"/>
    </p:embeddedFont>
    <p:embeddedFont>
      <p:font typeface="Roboto Medium"/>
      <p:regular r:id="rId52"/>
      <p:bold r:id="rId53"/>
      <p:italic r:id="rId54"/>
      <p:boldItalic r:id="rId55"/>
    </p:embeddedFont>
    <p:embeddedFont>
      <p:font typeface="Lato"/>
      <p:regular r:id="rId56"/>
      <p:bold r:id="rId57"/>
      <p:italic r:id="rId58"/>
      <p:boldItalic r:id="rId59"/>
    </p:embeddedFont>
    <p:embeddedFont>
      <p:font typeface="Google Sans"/>
      <p:regular r:id="rId60"/>
      <p:bold r:id="rId61"/>
      <p:italic r:id="rId62"/>
      <p:boldItalic r:id="rId63"/>
    </p:embeddedFont>
    <p:embeddedFont>
      <p:font typeface="Google Sans Medium"/>
      <p:regular r:id="rId64"/>
      <p:bold r:id="rId65"/>
      <p:italic r:id="rId66"/>
      <p:boldItalic r:id="rId67"/>
    </p:embeddedFont>
    <p:embeddedFont>
      <p:font typeface="Helvetica Neue"/>
      <p:regular r:id="rId68"/>
      <p:bold r:id="rId69"/>
      <p:italic r:id="rId70"/>
      <p:boldItalic r:id="rId71"/>
    </p:embeddedFont>
    <p:embeddedFont>
      <p:font typeface="Helvetica Neue Light"/>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font" Target="fonts/RobotoSlab-regular.fntdata"/><Relationship Id="rId41" Type="http://schemas.openxmlformats.org/officeDocument/2006/relationships/slide" Target="slides/slide36.xml"/><Relationship Id="rId44" Type="http://schemas.openxmlformats.org/officeDocument/2006/relationships/font" Target="fonts/Raleway-regular.fntdata"/><Relationship Id="rId43" Type="http://schemas.openxmlformats.org/officeDocument/2006/relationships/font" Target="fonts/RobotoSlab-bold.fntdata"/><Relationship Id="rId46" Type="http://schemas.openxmlformats.org/officeDocument/2006/relationships/font" Target="fonts/Raleway-italic.fntdata"/><Relationship Id="rId45" Type="http://schemas.openxmlformats.org/officeDocument/2006/relationships/font" Target="fonts/Raleway-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regular.fntdata"/><Relationship Id="rId47" Type="http://schemas.openxmlformats.org/officeDocument/2006/relationships/font" Target="fonts/Raleway-boldItalic.fntdata"/><Relationship Id="rId49"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HelveticaNeueLight-bold.fntdata"/><Relationship Id="rId72" Type="http://schemas.openxmlformats.org/officeDocument/2006/relationships/font" Target="fonts/HelveticaNeueLight-regular.fntdata"/><Relationship Id="rId31" Type="http://schemas.openxmlformats.org/officeDocument/2006/relationships/slide" Target="slides/slide26.xml"/><Relationship Id="rId75" Type="http://schemas.openxmlformats.org/officeDocument/2006/relationships/font" Target="fonts/HelveticaNeueLight-boldItalic.fntdata"/><Relationship Id="rId30" Type="http://schemas.openxmlformats.org/officeDocument/2006/relationships/slide" Target="slides/slide25.xml"/><Relationship Id="rId74" Type="http://schemas.openxmlformats.org/officeDocument/2006/relationships/font" Target="fonts/HelveticaNeueLight-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HelveticaNeue-boldItalic.fntdata"/><Relationship Id="rId70" Type="http://schemas.openxmlformats.org/officeDocument/2006/relationships/font" Target="fonts/HelveticaNeue-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GoogleSans-italic.fntdata"/><Relationship Id="rId61" Type="http://schemas.openxmlformats.org/officeDocument/2006/relationships/font" Target="fonts/GoogleSans-bold.fntdata"/><Relationship Id="rId20" Type="http://schemas.openxmlformats.org/officeDocument/2006/relationships/slide" Target="slides/slide15.xml"/><Relationship Id="rId64" Type="http://schemas.openxmlformats.org/officeDocument/2006/relationships/font" Target="fonts/GoogleSansMedium-regular.fntdata"/><Relationship Id="rId63" Type="http://schemas.openxmlformats.org/officeDocument/2006/relationships/font" Target="fonts/GoogleSans-boldItalic.fntdata"/><Relationship Id="rId22" Type="http://schemas.openxmlformats.org/officeDocument/2006/relationships/slide" Target="slides/slide17.xml"/><Relationship Id="rId66" Type="http://schemas.openxmlformats.org/officeDocument/2006/relationships/font" Target="fonts/GoogleSansMedium-italic.fntdata"/><Relationship Id="rId21" Type="http://schemas.openxmlformats.org/officeDocument/2006/relationships/slide" Target="slides/slide16.xml"/><Relationship Id="rId65" Type="http://schemas.openxmlformats.org/officeDocument/2006/relationships/font" Target="fonts/GoogleSansMedium-bold.fntdata"/><Relationship Id="rId24" Type="http://schemas.openxmlformats.org/officeDocument/2006/relationships/slide" Target="slides/slide19.xml"/><Relationship Id="rId68" Type="http://schemas.openxmlformats.org/officeDocument/2006/relationships/font" Target="fonts/HelveticaNeue-regular.fntdata"/><Relationship Id="rId23" Type="http://schemas.openxmlformats.org/officeDocument/2006/relationships/slide" Target="slides/slide18.xml"/><Relationship Id="rId67" Type="http://schemas.openxmlformats.org/officeDocument/2006/relationships/font" Target="fonts/GoogleSansMedium-boldItalic.fntdata"/><Relationship Id="rId60" Type="http://schemas.openxmlformats.org/officeDocument/2006/relationships/font" Target="fonts/GoogleSans-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HelveticaNeue-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Italic.fntdata"/><Relationship Id="rId50" Type="http://schemas.openxmlformats.org/officeDocument/2006/relationships/font" Target="fonts/Roboto-italic.fntdata"/><Relationship Id="rId53" Type="http://schemas.openxmlformats.org/officeDocument/2006/relationships/font" Target="fonts/RobotoMedium-bold.fntdata"/><Relationship Id="rId52" Type="http://schemas.openxmlformats.org/officeDocument/2006/relationships/font" Target="fonts/RobotoMedium-regular.fntdata"/><Relationship Id="rId11" Type="http://schemas.openxmlformats.org/officeDocument/2006/relationships/slide" Target="slides/slide6.xml"/><Relationship Id="rId55" Type="http://schemas.openxmlformats.org/officeDocument/2006/relationships/font" Target="fonts/RobotoMedium-boldItalic.fntdata"/><Relationship Id="rId10" Type="http://schemas.openxmlformats.org/officeDocument/2006/relationships/slide" Target="slides/slide5.xml"/><Relationship Id="rId54" Type="http://schemas.openxmlformats.org/officeDocument/2006/relationships/font" Target="fonts/RobotoMedium-italic.fntdata"/><Relationship Id="rId13" Type="http://schemas.openxmlformats.org/officeDocument/2006/relationships/slide" Target="slides/slide8.xml"/><Relationship Id="rId57" Type="http://schemas.openxmlformats.org/officeDocument/2006/relationships/font" Target="fonts/Lato-bold.fntdata"/><Relationship Id="rId12" Type="http://schemas.openxmlformats.org/officeDocument/2006/relationships/slide" Target="slides/slide7.xml"/><Relationship Id="rId56" Type="http://schemas.openxmlformats.org/officeDocument/2006/relationships/font" Target="fonts/Lato-regular.fntdata"/><Relationship Id="rId15" Type="http://schemas.openxmlformats.org/officeDocument/2006/relationships/slide" Target="slides/slide10.xml"/><Relationship Id="rId59" Type="http://schemas.openxmlformats.org/officeDocument/2006/relationships/font" Target="fonts/Lato-boldItalic.fntdata"/><Relationship Id="rId14" Type="http://schemas.openxmlformats.org/officeDocument/2006/relationships/slide" Target="slides/slide9.xml"/><Relationship Id="rId58" Type="http://schemas.openxmlformats.org/officeDocument/2006/relationships/font" Target="fonts/La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rketingevolution.com/data-quality"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hart-na1.emarketer.com/230526/top-priorities-lead-generation-strategies-achieve-according-b2b-marketers-worldwide-july-2019-of-respondent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9bb9a1e109_0_2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9bb9a1e109_0_2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GB" sz="1000">
                <a:solidFill>
                  <a:srgbClr val="222222"/>
                </a:solidFill>
                <a:highlight>
                  <a:schemeClr val="lt1"/>
                </a:highlight>
              </a:rPr>
              <a:t>To define what a quality lead looks like, start by defining your business objectives and laying the groundwork</a:t>
            </a:r>
            <a:endParaRPr b="1">
              <a:solidFill>
                <a:schemeClr val="dk1"/>
              </a:solidFill>
            </a:endParaRPr>
          </a:p>
          <a:p>
            <a:pPr indent="0" lvl="0" marL="0" rtl="0" algn="l">
              <a:lnSpc>
                <a:spcPct val="115000"/>
              </a:lnSpc>
              <a:spcBef>
                <a:spcPts val="1000"/>
              </a:spcBef>
              <a:spcAft>
                <a:spcPts val="0"/>
              </a:spcAft>
              <a:buClr>
                <a:schemeClr val="dk1"/>
              </a:buClr>
              <a:buSzPts val="1100"/>
              <a:buFont typeface="Arial"/>
              <a:buNone/>
            </a:pPr>
            <a:r>
              <a:rPr b="1" lang="en-GB">
                <a:solidFill>
                  <a:schemeClr val="dk1"/>
                </a:solidFill>
              </a:rPr>
              <a:t>Measurement</a:t>
            </a:r>
            <a:r>
              <a:rPr lang="en-GB">
                <a:solidFill>
                  <a:schemeClr val="dk1"/>
                </a:solidFill>
              </a:rPr>
              <a:t> (or conversion tracking which is the measurement currency in digital marketing) </a:t>
            </a:r>
            <a:r>
              <a:rPr b="1" lang="en-GB">
                <a:solidFill>
                  <a:schemeClr val="dk1"/>
                </a:solidFill>
              </a:rPr>
              <a:t>lays the foundation for everything else</a:t>
            </a:r>
            <a:r>
              <a:rPr lang="en-GB">
                <a:solidFill>
                  <a:schemeClr val="dk1"/>
                </a:solidFill>
              </a:rPr>
              <a:t> when it comes to digital marketing.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rPr>
              <a:t>Your measurement </a:t>
            </a:r>
            <a:r>
              <a:rPr b="1" lang="en-GB">
                <a:solidFill>
                  <a:schemeClr val="dk1"/>
                </a:solidFill>
              </a:rPr>
              <a:t>informs the decisions</a:t>
            </a:r>
            <a:r>
              <a:rPr lang="en-GB">
                <a:solidFill>
                  <a:schemeClr val="dk1"/>
                </a:solidFill>
              </a:rPr>
              <a:t> that you make (whether it be budget allocation, campaign and bid optimisation, or even choosing what keywords to target). Classic case of garbage in, garbage out - you want to be </a:t>
            </a:r>
            <a:r>
              <a:rPr b="1" lang="en-GB">
                <a:solidFill>
                  <a:schemeClr val="dk1"/>
                </a:solidFill>
              </a:rPr>
              <a:t>making decisions on the best data possible</a:t>
            </a:r>
            <a:r>
              <a:rPr lang="en-GB">
                <a:solidFill>
                  <a:schemeClr val="dk1"/>
                </a:solidFill>
              </a:rPr>
              <a:t>.</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rPr>
              <a:t>There is a</a:t>
            </a:r>
            <a:r>
              <a:rPr b="1" lang="en-GB">
                <a:solidFill>
                  <a:schemeClr val="dk1"/>
                </a:solidFill>
              </a:rPr>
              <a:t> host of different things you can measure</a:t>
            </a:r>
            <a:r>
              <a:rPr lang="en-GB">
                <a:solidFill>
                  <a:schemeClr val="dk1"/>
                </a:solidFill>
              </a:rPr>
              <a:t>, so let’s look at a </a:t>
            </a:r>
            <a:r>
              <a:rPr b="1" lang="en-GB">
                <a:solidFill>
                  <a:schemeClr val="dk1"/>
                </a:solidFill>
              </a:rPr>
              <a:t>typical lead gen consumer path</a:t>
            </a:r>
            <a:r>
              <a:rPr lang="en-GB">
                <a:solidFill>
                  <a:schemeClr val="dk1"/>
                </a:solidFill>
              </a:rPr>
              <a:t> and the types of things we can measure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rPr>
              <a:t>Most lead gen advertisers today are</a:t>
            </a:r>
            <a:r>
              <a:rPr b="1" lang="en-GB">
                <a:solidFill>
                  <a:schemeClr val="dk1"/>
                </a:solidFill>
              </a:rPr>
              <a:t> focussing their measurement on lead form submissions on their website</a:t>
            </a:r>
            <a:r>
              <a:rPr lang="en-GB">
                <a:solidFill>
                  <a:schemeClr val="dk1"/>
                </a:solidFill>
              </a:rPr>
              <a:t> (so looking at </a:t>
            </a:r>
            <a:r>
              <a:rPr b="1" lang="en-GB">
                <a:solidFill>
                  <a:schemeClr val="dk1"/>
                </a:solidFill>
              </a:rPr>
              <a:t>quantity of leads</a:t>
            </a:r>
            <a:r>
              <a:rPr lang="en-GB">
                <a:solidFill>
                  <a:schemeClr val="dk1"/>
                </a:solidFill>
              </a:rPr>
              <a:t>, instead of </a:t>
            </a:r>
            <a:r>
              <a:rPr b="1" lang="en-GB">
                <a:solidFill>
                  <a:schemeClr val="dk1"/>
                </a:solidFill>
              </a:rPr>
              <a:t>quality</a:t>
            </a:r>
            <a:r>
              <a:rPr lang="en-GB">
                <a:solidFill>
                  <a:schemeClr val="dk1"/>
                </a:solidFill>
              </a:rPr>
              <a:t> of leads). In other words, they </a:t>
            </a:r>
            <a:r>
              <a:rPr b="1" lang="en-GB">
                <a:solidFill>
                  <a:schemeClr val="dk1"/>
                </a:solidFill>
              </a:rPr>
              <a:t>don’t have visibility </a:t>
            </a:r>
            <a:r>
              <a:rPr lang="en-GB">
                <a:solidFill>
                  <a:schemeClr val="dk1"/>
                </a:solidFill>
              </a:rPr>
              <a:t>into what happens once a consumer leaves their website. This means most advertisers are </a:t>
            </a:r>
            <a:r>
              <a:rPr b="1" lang="en-GB">
                <a:solidFill>
                  <a:schemeClr val="dk1"/>
                </a:solidFill>
              </a:rPr>
              <a:t>flying completely blind</a:t>
            </a:r>
            <a:r>
              <a:rPr lang="en-GB">
                <a:solidFill>
                  <a:schemeClr val="dk1"/>
                </a:solidFill>
              </a:rPr>
              <a:t> when it comes to understanding </a:t>
            </a:r>
            <a:r>
              <a:rPr b="1" lang="en-GB">
                <a:solidFill>
                  <a:schemeClr val="dk1"/>
                </a:solidFill>
              </a:rPr>
              <a:t>which marketing efforts </a:t>
            </a:r>
            <a:r>
              <a:rPr lang="en-GB">
                <a:solidFill>
                  <a:schemeClr val="dk1"/>
                </a:solidFill>
              </a:rPr>
              <a:t>(which campaigns) are actually working and where they should be</a:t>
            </a:r>
            <a:r>
              <a:rPr b="1" lang="en-GB">
                <a:solidFill>
                  <a:schemeClr val="dk1"/>
                </a:solidFill>
              </a:rPr>
              <a:t> investing more </a:t>
            </a:r>
            <a:r>
              <a:rPr lang="en-GB">
                <a:solidFill>
                  <a:schemeClr val="dk1"/>
                </a:solidFill>
              </a:rPr>
              <a:t>and where they should be </a:t>
            </a:r>
            <a:r>
              <a:rPr b="1" lang="en-GB">
                <a:solidFill>
                  <a:schemeClr val="dk1"/>
                </a:solidFill>
              </a:rPr>
              <a:t>investing less.</a:t>
            </a:r>
            <a:endParaRPr b="1">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a0dc72cc30_1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a0dc72cc30_1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For some businesses, it makes sense to track more than one conversion - and that’s totally fine.  If there are numerous valuable actions someone can take on a client’s website, we ideally want to track them all.  But not all conversions are created equal, so we prompt you to think of each conversion as falling into one of two buckets: Macro or Micro conversions.  [read the definitions].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We encourage you to track both macro and micro conversions, but to ensure that you’re only optimizing toward those most important actions, or your macro conversions.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An example of when you might do this is with a client that has a longer sales cycle, like in higher education. While the most valuable action for a university might be someone applying to their program, since for many people there’s a lot of research that takes place before applying, they might also choose to track actions like brochure downloads, sign ups for tours, and site engagement.  In this example, it’s most important for this client to optimize for applications, their macro conversion, as all of these additional actions are just leading indicators of someone ultimately submitting an application.  We could, however, optimize for the micro conversions if there isn’t a significant volume of applications for us to optimize based off of.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I think it is fine to measure both. But it is critical for a seller to understand that a page view should not have the same value as a purchase.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It is important that the micro conversions are valued less than the macro conversions. And in general, in some cases it makes sense for a customer to only optimize towards the macro conversions (ie, include in the conversions column). But not all customers have solid macro conversions they can easily track (very long sales cycle and no CRM system). Therefore we don't want to be too prescriptive, but want this idea to be known. We don't want sellers just tracking whatever to get points, and then we see Smart Bidding churn.</a:t>
            </a:r>
            <a:endParaRPr sz="1400">
              <a:solidFill>
                <a:srgbClr val="0049B5"/>
              </a:solidFill>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a0dc72cc30_1_9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a0dc72cc30_1_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a0dc72cc30_1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a0dc72cc30_1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a0be077c55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a0be077c55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Now that you have defined quality and are sharing those signals back - use these Google solutions to action and drive business impact.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a0be077c55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a0be077c55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Are you clear on who is your target audience and how you are going to try and target them?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a0dc72cc3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a0dc72cc3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3C4043"/>
                </a:solidFill>
                <a:latin typeface="Google Sans"/>
                <a:ea typeface="Google Sans"/>
                <a:cs typeface="Google Sans"/>
                <a:sym typeface="Google Sans"/>
              </a:rPr>
              <a:t> Search plays a crucial role in a users online journey and engaging with the right user at the right time is more important than ever for marketers. Consumers will continue to be more likely to engage w/content that they are passionate about, personal, and useful. Google’s Search audience solutions deliver proven results from increasing awareness though to driving action to make your ads more relevant and capture the attention of your most valuable audience.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a0dc72cc30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a0dc72cc30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a0dc72cc30_1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a0dc72cc30_1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a0dc72cc30_1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a0dc72cc30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9bb9a1e109_0_2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9bb9a1e109_0_2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a0dc72cc30_1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a0dc72cc30_1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a0be077c55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a0be077c55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1A9988"/>
              </a:buClr>
              <a:buSzPts val="1100"/>
              <a:buFont typeface="Arial"/>
              <a:buNone/>
            </a:pPr>
            <a:r>
              <a:rPr lang="en-GB">
                <a:solidFill>
                  <a:srgbClr val="1A9988"/>
                </a:solidFill>
              </a:rPr>
              <a:t>Case study example 1. Started with a data audit to understand the life time value of this customer. They feed the data back into their Google account which saw incredible results. </a:t>
            </a:r>
            <a:endParaRPr sz="800">
              <a:solidFill>
                <a:srgbClr val="666666"/>
              </a:solidFill>
              <a:latin typeface="Roboto Medium"/>
              <a:ea typeface="Roboto Medium"/>
              <a:cs typeface="Roboto Medium"/>
              <a:sym typeface="Roboto Medium"/>
            </a:endParaRPr>
          </a:p>
          <a:p>
            <a:pPr indent="0" lvl="0" marL="0" rtl="0" algn="l">
              <a:lnSpc>
                <a:spcPct val="115000"/>
              </a:lnSpc>
              <a:spcBef>
                <a:spcPts val="0"/>
              </a:spcBef>
              <a:spcAft>
                <a:spcPts val="0"/>
              </a:spcAft>
              <a:buClr>
                <a:schemeClr val="dk1"/>
              </a:buClr>
              <a:buSzPts val="1100"/>
              <a:buFont typeface="Arial"/>
              <a:buNone/>
            </a:pPr>
            <a:r>
              <a:t/>
            </a:r>
            <a:endParaRPr sz="800">
              <a:solidFill>
                <a:srgbClr val="666666"/>
              </a:solidFill>
              <a:latin typeface="Roboto Medium"/>
              <a:ea typeface="Roboto Medium"/>
              <a:cs typeface="Roboto Medium"/>
              <a:sym typeface="Roboto Medium"/>
            </a:endParaRPr>
          </a:p>
          <a:p>
            <a:pPr indent="0" lvl="0" marL="0" rtl="0" algn="l">
              <a:lnSpc>
                <a:spcPct val="115000"/>
              </a:lnSpc>
              <a:spcBef>
                <a:spcPts val="200"/>
              </a:spcBef>
              <a:spcAft>
                <a:spcPts val="0"/>
              </a:spcAft>
              <a:buClr>
                <a:schemeClr val="dk1"/>
              </a:buClr>
              <a:buSzPts val="1100"/>
              <a:buFont typeface="Arial"/>
              <a:buNone/>
            </a:pPr>
            <a:r>
              <a:rPr lang="en-GB" sz="800">
                <a:solidFill>
                  <a:srgbClr val="666666"/>
                </a:solidFill>
                <a:latin typeface="Roboto Medium"/>
                <a:ea typeface="Roboto Medium"/>
                <a:cs typeface="Roboto Medium"/>
                <a:sym typeface="Roboto Medium"/>
              </a:rPr>
              <a:t>The challenge</a:t>
            </a:r>
            <a:endParaRPr sz="700">
              <a:solidFill>
                <a:srgbClr val="666666"/>
              </a:solidFill>
              <a:latin typeface="Roboto"/>
              <a:ea typeface="Roboto"/>
              <a:cs typeface="Roboto"/>
              <a:sym typeface="Roboto"/>
            </a:endParaRPr>
          </a:p>
          <a:p>
            <a:pPr indent="0" lvl="0" marL="0" rtl="0" algn="l">
              <a:lnSpc>
                <a:spcPct val="115000"/>
              </a:lnSpc>
              <a:spcBef>
                <a:spcPts val="200"/>
              </a:spcBef>
              <a:spcAft>
                <a:spcPts val="0"/>
              </a:spcAft>
              <a:buClr>
                <a:schemeClr val="dk1"/>
              </a:buClr>
              <a:buSzPts val="1100"/>
              <a:buFont typeface="Arial"/>
              <a:buNone/>
            </a:pPr>
            <a:r>
              <a:rPr lang="en-GB" sz="700">
                <a:solidFill>
                  <a:srgbClr val="666666"/>
                </a:solidFill>
                <a:latin typeface="Roboto"/>
                <a:ea typeface="Roboto"/>
                <a:cs typeface="Roboto"/>
                <a:sym typeface="Roboto"/>
              </a:rPr>
              <a:t>Gusto is a modern, online people platform that helps small businesses take care of their teams. To maximize high-value conversions and increase their return on ad spend (ROAS), they incorporated their lifetime value (LTV) model into a third-party automated bidding solution, but weren’t seeing significant results.</a:t>
            </a:r>
            <a:endParaRPr sz="700">
              <a:solidFill>
                <a:srgbClr val="666666"/>
              </a:solidFill>
              <a:latin typeface="Roboto"/>
              <a:ea typeface="Roboto"/>
              <a:cs typeface="Roboto"/>
              <a:sym typeface="Roboto"/>
            </a:endParaRPr>
          </a:p>
          <a:p>
            <a:pPr indent="0" lvl="0" marL="0" rtl="0" algn="l">
              <a:lnSpc>
                <a:spcPct val="115000"/>
              </a:lnSpc>
              <a:spcBef>
                <a:spcPts val="300"/>
              </a:spcBef>
              <a:spcAft>
                <a:spcPts val="0"/>
              </a:spcAft>
              <a:buClr>
                <a:schemeClr val="dk1"/>
              </a:buClr>
              <a:buSzPts val="1100"/>
              <a:buFont typeface="Arial"/>
              <a:buNone/>
            </a:pPr>
            <a:r>
              <a:rPr lang="en-GB" sz="800">
                <a:solidFill>
                  <a:srgbClr val="666666"/>
                </a:solidFill>
                <a:latin typeface="Roboto Medium"/>
                <a:ea typeface="Roboto Medium"/>
                <a:cs typeface="Roboto Medium"/>
                <a:sym typeface="Roboto Medium"/>
              </a:rPr>
              <a:t>The approach</a:t>
            </a:r>
            <a:endParaRPr sz="700">
              <a:solidFill>
                <a:srgbClr val="666666"/>
              </a:solidFill>
              <a:latin typeface="Roboto"/>
              <a:ea typeface="Roboto"/>
              <a:cs typeface="Roboto"/>
              <a:sym typeface="Roboto"/>
            </a:endParaRPr>
          </a:p>
          <a:p>
            <a:pPr indent="0" lvl="0" marL="0" rtl="0" algn="l">
              <a:lnSpc>
                <a:spcPct val="115000"/>
              </a:lnSpc>
              <a:spcBef>
                <a:spcPts val="200"/>
              </a:spcBef>
              <a:spcAft>
                <a:spcPts val="0"/>
              </a:spcAft>
              <a:buClr>
                <a:schemeClr val="dk1"/>
              </a:buClr>
              <a:buSzPts val="1100"/>
              <a:buFont typeface="Arial"/>
              <a:buNone/>
            </a:pPr>
            <a:r>
              <a:rPr lang="en-GB" sz="700">
                <a:solidFill>
                  <a:srgbClr val="666666"/>
                </a:solidFill>
                <a:latin typeface="Roboto"/>
                <a:ea typeface="Roboto"/>
                <a:cs typeface="Roboto"/>
                <a:sym typeface="Roboto"/>
              </a:rPr>
              <a:t>Gusto began importing LTV into Google Ads through offline conversion tracking (OCT), enabling them to attribute projected revenue to clicks in Google Ads. Then, they unlocked the full value of data integration and automation through Smart Bidding. Because Gusto was already using a third-party bidding solution, they chose drafts and </a:t>
            </a:r>
            <a:r>
              <a:rPr lang="en-GB" sz="700">
                <a:solidFill>
                  <a:srgbClr val="666666"/>
                </a:solidFill>
                <a:latin typeface="Roboto"/>
                <a:ea typeface="Roboto"/>
                <a:cs typeface="Roboto"/>
                <a:sym typeface="Roboto"/>
              </a:rPr>
              <a:t>experiments</a:t>
            </a:r>
            <a:r>
              <a:rPr lang="en-GB" sz="700">
                <a:solidFill>
                  <a:srgbClr val="666666"/>
                </a:solidFill>
                <a:latin typeface="Roboto"/>
                <a:ea typeface="Roboto"/>
                <a:cs typeface="Roboto"/>
                <a:sym typeface="Roboto"/>
              </a:rPr>
              <a:t> to split budgets on select campaigns into control and test group</a:t>
            </a:r>
            <a:r>
              <a:rPr lang="en-GB" sz="700">
                <a:solidFill>
                  <a:srgbClr val="666666"/>
                </a:solidFill>
                <a:latin typeface="Roboto"/>
                <a:ea typeface="Roboto"/>
                <a:cs typeface="Roboto"/>
                <a:sym typeface="Roboto"/>
              </a:rPr>
              <a:t>s, in</a:t>
            </a:r>
            <a:r>
              <a:rPr lang="en-GB" sz="700">
                <a:solidFill>
                  <a:srgbClr val="666666"/>
                </a:solidFill>
                <a:latin typeface="Roboto"/>
                <a:ea typeface="Roboto"/>
                <a:cs typeface="Roboto"/>
                <a:sym typeface="Roboto"/>
              </a:rPr>
              <a:t>corporating LTV data with Google’s machine learning.</a:t>
            </a:r>
            <a:endParaRPr sz="700">
              <a:solidFill>
                <a:srgbClr val="666666"/>
              </a:solidFill>
              <a:latin typeface="Roboto"/>
              <a:ea typeface="Roboto"/>
              <a:cs typeface="Roboto"/>
              <a:sym typeface="Roboto"/>
            </a:endParaRPr>
          </a:p>
          <a:p>
            <a:pPr indent="0" lvl="0" marL="0" rtl="0" algn="l">
              <a:lnSpc>
                <a:spcPct val="115000"/>
              </a:lnSpc>
              <a:spcBef>
                <a:spcPts val="300"/>
              </a:spcBef>
              <a:spcAft>
                <a:spcPts val="0"/>
              </a:spcAft>
              <a:buClr>
                <a:schemeClr val="dk1"/>
              </a:buClr>
              <a:buSzPts val="1100"/>
              <a:buFont typeface="Arial"/>
              <a:buNone/>
            </a:pPr>
            <a:r>
              <a:rPr lang="en-GB" sz="800">
                <a:solidFill>
                  <a:srgbClr val="666666"/>
                </a:solidFill>
                <a:latin typeface="Roboto Medium"/>
                <a:ea typeface="Roboto Medium"/>
                <a:cs typeface="Roboto Medium"/>
                <a:sym typeface="Roboto Medium"/>
              </a:rPr>
              <a:t>The results</a:t>
            </a:r>
            <a:endParaRPr sz="700">
              <a:solidFill>
                <a:srgbClr val="666666"/>
              </a:solidFill>
              <a:latin typeface="Roboto"/>
              <a:ea typeface="Roboto"/>
              <a:cs typeface="Roboto"/>
              <a:sym typeface="Roboto"/>
            </a:endParaRPr>
          </a:p>
          <a:p>
            <a:pPr indent="0" lvl="0" marL="0" rtl="0" algn="l">
              <a:lnSpc>
                <a:spcPct val="115000"/>
              </a:lnSpc>
              <a:spcBef>
                <a:spcPts val="200"/>
              </a:spcBef>
              <a:spcAft>
                <a:spcPts val="200"/>
              </a:spcAft>
              <a:buClr>
                <a:schemeClr val="dk1"/>
              </a:buClr>
              <a:buSzPts val="1100"/>
              <a:buFont typeface="Arial"/>
              <a:buNone/>
            </a:pPr>
            <a:r>
              <a:rPr lang="en-GB" sz="700">
                <a:solidFill>
                  <a:srgbClr val="666666"/>
                </a:solidFill>
                <a:latin typeface="Roboto"/>
                <a:ea typeface="Roboto"/>
                <a:cs typeface="Roboto"/>
                <a:sym typeface="Roboto"/>
              </a:rPr>
              <a:t>After a six-week test period, the campaigns drove a </a:t>
            </a:r>
            <a:r>
              <a:rPr lang="en-GB" sz="700">
                <a:solidFill>
                  <a:srgbClr val="666666"/>
                </a:solidFill>
                <a:latin typeface="Roboto"/>
                <a:ea typeface="Roboto"/>
                <a:cs typeface="Roboto"/>
                <a:sym typeface="Roboto"/>
              </a:rPr>
              <a:t>127% increase in conversion rate</a:t>
            </a:r>
            <a:r>
              <a:rPr lang="en-GB" sz="700">
                <a:solidFill>
                  <a:srgbClr val="666666"/>
                </a:solidFill>
                <a:latin typeface="Roboto"/>
                <a:ea typeface="Roboto"/>
                <a:cs typeface="Roboto"/>
                <a:sym typeface="Roboto"/>
              </a:rPr>
              <a:t>, resulting in a 45% improvement to ROAS. Gusto then migrated all campaigns to Smart Bidding, which drove a 73% increase in non-brand campaign ROAS and +21% ROAS in branded campaigns.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a0dc72cc30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a0dc72cc30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a0dc72cc30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a0dc72cc30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a1ee1ce6b1_0_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a1ee1ce6b1_0_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a1ee1ce6b1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a1ee1ce6b1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a1ee1ce6b1_0_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a1ee1ce6b1_0_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a1ee1ce6b1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a1ee1ce6b1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a1ee1ce6b1_0_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a1ee1ce6b1_0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f88252dc4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1f88252dc4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f88252dc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f88252dc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3 Topics I’ll be covering today are: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But before we get stuck into that let’s just take a moment to understand the </a:t>
            </a:r>
            <a:r>
              <a:rPr lang="en-GB"/>
              <a:t>seismic shift happen to people &amp; businesses since Covid hit [CLICK]</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a0dc72cc30_1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a0dc72cc30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a0be077c55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a0be077c55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GB" sz="1200">
                <a:solidFill>
                  <a:schemeClr val="dk1"/>
                </a:solidFill>
              </a:rPr>
              <a:t>A bit more about how Offline Conversion Tracking works - it may seem a little complex, but the concept is actually very simple</a:t>
            </a:r>
            <a:endParaRPr sz="1200">
              <a:solidFill>
                <a:schemeClr val="dk1"/>
              </a:solidFill>
            </a:endParaRPr>
          </a:p>
          <a:p>
            <a:pPr indent="-304800" lvl="0" marL="457200" rtl="0" algn="l">
              <a:lnSpc>
                <a:spcPct val="115000"/>
              </a:lnSpc>
              <a:spcBef>
                <a:spcPts val="600"/>
              </a:spcBef>
              <a:spcAft>
                <a:spcPts val="0"/>
              </a:spcAft>
              <a:buClr>
                <a:schemeClr val="dk1"/>
              </a:buClr>
              <a:buSzPts val="1200"/>
              <a:buChar char="●"/>
            </a:pPr>
            <a:r>
              <a:rPr lang="en-GB" sz="1200">
                <a:solidFill>
                  <a:schemeClr val="dk1"/>
                </a:solidFill>
              </a:rPr>
              <a:t>Mention that this is also available for tracking calls</a:t>
            </a:r>
            <a:endParaRPr sz="1200">
              <a:solidFill>
                <a:schemeClr val="dk1"/>
              </a:solidFill>
            </a:endParaRPr>
          </a:p>
          <a:p>
            <a:pPr indent="-304800" lvl="0" marL="457200" rtl="0" algn="l">
              <a:lnSpc>
                <a:spcPct val="115000"/>
              </a:lnSpc>
              <a:spcBef>
                <a:spcPts val="600"/>
              </a:spcBef>
              <a:spcAft>
                <a:spcPts val="0"/>
              </a:spcAft>
              <a:buClr>
                <a:schemeClr val="dk1"/>
              </a:buClr>
              <a:buSzPts val="1200"/>
              <a:buChar char="●"/>
            </a:pPr>
            <a:r>
              <a:rPr lang="en-GB" sz="1200">
                <a:solidFill>
                  <a:schemeClr val="dk1"/>
                </a:solidFill>
              </a:rPr>
              <a:t>Not only the number of sales, but also the value that sales represents to you</a:t>
            </a:r>
            <a:endParaRPr sz="12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GB" sz="1200">
                <a:solidFill>
                  <a:schemeClr val="dk1"/>
                </a:solidFill>
              </a:rPr>
              <a:t>Hear from advertiser who has used offline conversion tracking very successfully</a:t>
            </a:r>
            <a:endParaRPr sz="12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GB" sz="1200">
                <a:solidFill>
                  <a:schemeClr val="dk1"/>
                </a:solidFill>
              </a:rPr>
              <a:t>-----</a:t>
            </a:r>
            <a:endParaRPr sz="1200">
              <a:solidFill>
                <a:schemeClr val="dk1"/>
              </a:solidFill>
            </a:endParaRPr>
          </a:p>
          <a:p>
            <a:pPr indent="0" lvl="0" marL="0" rtl="0" algn="l">
              <a:spcBef>
                <a:spcPts val="600"/>
              </a:spcBef>
              <a:spcAft>
                <a:spcPts val="0"/>
              </a:spcAft>
              <a:buClr>
                <a:srgbClr val="3C4043"/>
              </a:buClr>
              <a:buSzPts val="1100"/>
              <a:buFont typeface="Arial"/>
              <a:buNone/>
            </a:pPr>
            <a:r>
              <a:rPr lang="en-GB" sz="1200">
                <a:solidFill>
                  <a:srgbClr val="3C4043"/>
                </a:solidFill>
                <a:latin typeface="Roboto"/>
                <a:ea typeface="Roboto"/>
                <a:cs typeface="Roboto"/>
                <a:sym typeface="Roboto"/>
              </a:rPr>
              <a:t>Google Ads Offline Conversion Tracking is integrated with reporting/bidding and will allow you to optimize for more quality leads. It works like this:</a:t>
            </a:r>
            <a:endParaRPr sz="1200">
              <a:solidFill>
                <a:srgbClr val="3C4043"/>
              </a:solidFill>
              <a:latin typeface="Roboto"/>
              <a:ea typeface="Roboto"/>
              <a:cs typeface="Roboto"/>
              <a:sym typeface="Roboto"/>
            </a:endParaRPr>
          </a:p>
          <a:p>
            <a:pPr indent="0" lvl="0" marL="0" rtl="0" algn="l">
              <a:spcBef>
                <a:spcPts val="0"/>
              </a:spcBef>
              <a:spcAft>
                <a:spcPts val="0"/>
              </a:spcAft>
              <a:buClr>
                <a:srgbClr val="3C4043"/>
              </a:buClr>
              <a:buSzPts val="1100"/>
              <a:buFont typeface="Arial"/>
              <a:buNone/>
            </a:pPr>
            <a:r>
              <a:t/>
            </a:r>
            <a:endParaRPr sz="1200">
              <a:solidFill>
                <a:srgbClr val="3C4043"/>
              </a:solidFill>
              <a:latin typeface="Roboto"/>
              <a:ea typeface="Roboto"/>
              <a:cs typeface="Roboto"/>
              <a:sym typeface="Roboto"/>
            </a:endParaRPr>
          </a:p>
          <a:p>
            <a:pPr indent="-304800" lvl="0" marL="457200" rtl="0" algn="l">
              <a:spcBef>
                <a:spcPts val="0"/>
              </a:spcBef>
              <a:spcAft>
                <a:spcPts val="0"/>
              </a:spcAft>
              <a:buClr>
                <a:srgbClr val="3C4043"/>
              </a:buClr>
              <a:buSzPts val="1200"/>
              <a:buFont typeface="Roboto"/>
              <a:buAutoNum type="arabicParenR"/>
            </a:pPr>
            <a:r>
              <a:rPr lang="en-GB" sz="1200">
                <a:solidFill>
                  <a:srgbClr val="3C4043"/>
                </a:solidFill>
                <a:latin typeface="Roboto"/>
                <a:ea typeface="Roboto"/>
                <a:cs typeface="Roboto"/>
                <a:sym typeface="Roboto"/>
              </a:rPr>
              <a:t>A user clicks on your ad to arrive on your site. We provide you with a Google Click ID (GCLID), an alphanumeric string that identifies a click on an ad. </a:t>
            </a:r>
            <a:endParaRPr sz="1200">
              <a:solidFill>
                <a:srgbClr val="3C4043"/>
              </a:solidFill>
              <a:latin typeface="Roboto"/>
              <a:ea typeface="Roboto"/>
              <a:cs typeface="Roboto"/>
              <a:sym typeface="Roboto"/>
            </a:endParaRPr>
          </a:p>
          <a:p>
            <a:pPr indent="-304800" lvl="0" marL="457200" rtl="0" algn="l">
              <a:spcBef>
                <a:spcPts val="0"/>
              </a:spcBef>
              <a:spcAft>
                <a:spcPts val="0"/>
              </a:spcAft>
              <a:buClr>
                <a:srgbClr val="3C4043"/>
              </a:buClr>
              <a:buSzPts val="1200"/>
              <a:buFont typeface="Roboto"/>
              <a:buAutoNum type="arabicParenR"/>
            </a:pPr>
            <a:r>
              <a:rPr lang="en-GB" sz="1200">
                <a:solidFill>
                  <a:srgbClr val="3C4043"/>
                </a:solidFill>
                <a:latin typeface="Roboto"/>
                <a:ea typeface="Roboto"/>
                <a:cs typeface="Roboto"/>
                <a:sym typeface="Roboto"/>
              </a:rPr>
              <a:t>This prospective user fills out your form or calls your business. The GCLID is then passed and stored into your database.</a:t>
            </a:r>
            <a:endParaRPr sz="1200">
              <a:solidFill>
                <a:srgbClr val="3C4043"/>
              </a:solidFill>
              <a:latin typeface="Roboto"/>
              <a:ea typeface="Roboto"/>
              <a:cs typeface="Roboto"/>
              <a:sym typeface="Roboto"/>
            </a:endParaRPr>
          </a:p>
          <a:p>
            <a:pPr indent="-304800" lvl="0" marL="457200" rtl="0" algn="l">
              <a:spcBef>
                <a:spcPts val="0"/>
              </a:spcBef>
              <a:spcAft>
                <a:spcPts val="0"/>
              </a:spcAft>
              <a:buClr>
                <a:srgbClr val="3C4043"/>
              </a:buClr>
              <a:buSzPts val="1200"/>
              <a:buFont typeface="Roboto"/>
              <a:buAutoNum type="arabicParenR"/>
            </a:pPr>
            <a:r>
              <a:rPr lang="en-GB" sz="1200">
                <a:solidFill>
                  <a:srgbClr val="3C4043"/>
                </a:solidFill>
                <a:latin typeface="Roboto"/>
                <a:ea typeface="Roboto"/>
                <a:cs typeface="Roboto"/>
                <a:sym typeface="Roboto"/>
              </a:rPr>
              <a:t>The lead information is then passed to and stored in your CRM.</a:t>
            </a:r>
            <a:endParaRPr sz="1200">
              <a:solidFill>
                <a:srgbClr val="3C4043"/>
              </a:solidFill>
              <a:latin typeface="Roboto"/>
              <a:ea typeface="Roboto"/>
              <a:cs typeface="Roboto"/>
              <a:sym typeface="Roboto"/>
            </a:endParaRPr>
          </a:p>
          <a:p>
            <a:pPr indent="-304800" lvl="0" marL="457200" rtl="0" algn="l">
              <a:spcBef>
                <a:spcPts val="0"/>
              </a:spcBef>
              <a:spcAft>
                <a:spcPts val="0"/>
              </a:spcAft>
              <a:buClr>
                <a:srgbClr val="3C4043"/>
              </a:buClr>
              <a:buSzPts val="1200"/>
              <a:buFont typeface="Roboto"/>
              <a:buAutoNum type="arabicParenR"/>
            </a:pPr>
            <a:r>
              <a:rPr lang="en-GB" sz="1200">
                <a:solidFill>
                  <a:srgbClr val="3C4043"/>
                </a:solidFill>
                <a:latin typeface="Roboto"/>
                <a:ea typeface="Roboto"/>
                <a:cs typeface="Roboto"/>
                <a:sym typeface="Roboto"/>
              </a:rPr>
              <a:t>Sale is made offline - Congrats!</a:t>
            </a:r>
            <a:endParaRPr sz="1200">
              <a:solidFill>
                <a:srgbClr val="3C4043"/>
              </a:solidFill>
              <a:latin typeface="Roboto"/>
              <a:ea typeface="Roboto"/>
              <a:cs typeface="Roboto"/>
              <a:sym typeface="Roboto"/>
            </a:endParaRPr>
          </a:p>
          <a:p>
            <a:pPr indent="-304800" lvl="0" marL="457200" rtl="0" algn="l">
              <a:spcBef>
                <a:spcPts val="0"/>
              </a:spcBef>
              <a:spcAft>
                <a:spcPts val="0"/>
              </a:spcAft>
              <a:buClr>
                <a:srgbClr val="3C4043"/>
              </a:buClr>
              <a:buSzPts val="1200"/>
              <a:buFont typeface="Roboto"/>
              <a:buAutoNum type="arabicParenR"/>
            </a:pPr>
            <a:r>
              <a:rPr lang="en-GB" sz="1200">
                <a:solidFill>
                  <a:srgbClr val="3C4043"/>
                </a:solidFill>
                <a:latin typeface="Roboto"/>
                <a:ea typeface="Roboto"/>
                <a:cs typeface="Roboto"/>
                <a:sym typeface="Roboto"/>
              </a:rPr>
              <a:t>You can then upload the GCLID conversion type and date into Google Ads. This then becomes a Google Ads conversion.</a:t>
            </a:r>
            <a:endParaRPr sz="1200">
              <a:solidFill>
                <a:srgbClr val="3C4043"/>
              </a:solidFill>
              <a:latin typeface="Roboto"/>
              <a:ea typeface="Roboto"/>
              <a:cs typeface="Roboto"/>
              <a:sym typeface="Roboto"/>
            </a:endParaRPr>
          </a:p>
          <a:p>
            <a:pPr indent="0" lvl="0" marL="0" rtl="0" algn="l">
              <a:spcBef>
                <a:spcPts val="0"/>
              </a:spcBef>
              <a:spcAft>
                <a:spcPts val="0"/>
              </a:spcAft>
              <a:buClr>
                <a:srgbClr val="3C4043"/>
              </a:buClr>
              <a:buSzPts val="1100"/>
              <a:buFont typeface="Arial"/>
              <a:buNone/>
            </a:pPr>
            <a:r>
              <a:t/>
            </a:r>
            <a:endParaRPr sz="1200">
              <a:solidFill>
                <a:srgbClr val="3C4043"/>
              </a:solidFill>
              <a:latin typeface="Roboto"/>
              <a:ea typeface="Roboto"/>
              <a:cs typeface="Roboto"/>
              <a:sym typeface="Roboto"/>
            </a:endParaRPr>
          </a:p>
          <a:p>
            <a:pPr indent="0" lvl="0" marL="0" rtl="0" algn="l">
              <a:spcBef>
                <a:spcPts val="0"/>
              </a:spcBef>
              <a:spcAft>
                <a:spcPts val="0"/>
              </a:spcAft>
              <a:buClr>
                <a:srgbClr val="3C4043"/>
              </a:buClr>
              <a:buSzPts val="1100"/>
              <a:buFont typeface="Arial"/>
              <a:buNone/>
            </a:pPr>
            <a:r>
              <a:rPr lang="en-GB" sz="1200">
                <a:solidFill>
                  <a:srgbClr val="3C4043"/>
                </a:solidFill>
                <a:latin typeface="Roboto"/>
                <a:ea typeface="Roboto"/>
                <a:cs typeface="Roboto"/>
                <a:sym typeface="Roboto"/>
              </a:rPr>
              <a:t>You then have a complete picture of how your online ads generate offline value.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a0be077c55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a0be077c55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sz="1200">
                <a:solidFill>
                  <a:schemeClr val="dk1"/>
                </a:solidFill>
              </a:rPr>
              <a:t>Make sure you integrate your CRM efforts with Offline Conversion Tracking</a:t>
            </a:r>
            <a:endParaRPr sz="1200">
              <a:solidFill>
                <a:schemeClr val="dk1"/>
              </a:solidFill>
            </a:endParaRPr>
          </a:p>
          <a:p>
            <a:pPr indent="0" lvl="0" marL="0" rtl="0" algn="l">
              <a:lnSpc>
                <a:spcPct val="150000"/>
              </a:lnSpc>
              <a:spcBef>
                <a:spcPts val="600"/>
              </a:spcBef>
              <a:spcAft>
                <a:spcPts val="600"/>
              </a:spcAft>
              <a:buClr>
                <a:schemeClr val="dk1"/>
              </a:buClr>
              <a:buSzPts val="1100"/>
              <a:buFont typeface="Arial"/>
              <a:buNone/>
            </a:pPr>
            <a:r>
              <a:rPr lang="en-GB" sz="1200">
                <a:solidFill>
                  <a:schemeClr val="dk1"/>
                </a:solidFill>
              </a:rPr>
              <a:t>Our solution is </a:t>
            </a:r>
            <a:r>
              <a:rPr b="1" lang="en-GB" sz="1200">
                <a:solidFill>
                  <a:schemeClr val="dk1"/>
                </a:solidFill>
              </a:rPr>
              <a:t>called Offline Conversion Tracking</a:t>
            </a:r>
            <a:r>
              <a:rPr lang="en-GB" sz="1200">
                <a:solidFill>
                  <a:schemeClr val="dk1"/>
                </a:solidFill>
              </a:rPr>
              <a:t>, which offers the ability to gain a deeper understanding of offline actions (such as sales, registrations, etc)…</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9bb9a1e109_0_2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9bb9a1e109_0_2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a0dc72cc30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a0dc72cc30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a0dc72cc30_1_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a0dc72cc30_1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a1ee1ce6b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a1ee1ce6b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f88252dc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f88252dc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Covid19 has change consumer &amp; business behaviour &amp; things won’t go back to the way they were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Globally the B2B sector has seen a 38% increase in demand due to the shift to digital. Ireland is inline with this shift seeing  36% increase in demand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9bb9a1e109_0_2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9bb9a1e109_0_2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Source: Forrester: Why Marketers Can’t Ignore Data Quality: July 2019 - </a:t>
            </a:r>
            <a:r>
              <a:rPr lang="en-GB" u="sng">
                <a:solidFill>
                  <a:srgbClr val="1A73E8"/>
                </a:solidFill>
                <a:hlinkClick r:id="rId2">
                  <a:extLst>
                    <a:ext uri="{A12FA001-AC4F-418D-AE19-62706E023703}">
                      <ahyp:hlinkClr val="tx"/>
                    </a:ext>
                  </a:extLst>
                </a:hlinkClick>
              </a:rPr>
              <a:t>link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Data quality affects your bottom line.  With an estimated 21% of marketing dollars wasted based on data quality, for a small sized business, this translates to $1.2M in lost revenue.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9bb9a1e109_0_2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9bb9a1e109_0_2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For businesses focused on lead generation - lead quality continues to be THE top priority to fuel growth.  And the primary driver of quality?...  intent - because when you understand customer intent, then you have the ability to drive quality.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Source: LeadCrunch 2019 via eMarketer [</a:t>
            </a:r>
            <a:r>
              <a:rPr lang="en-GB" u="sng">
                <a:solidFill>
                  <a:srgbClr val="1A73E8"/>
                </a:solidFill>
                <a:hlinkClick r:id="rId2">
                  <a:extLst>
                    <a:ext uri="{A12FA001-AC4F-418D-AE19-62706E023703}">
                      <ahyp:hlinkClr val="tx"/>
                    </a:ext>
                  </a:extLst>
                </a:hlinkClick>
              </a:rPr>
              <a:t>link</a:t>
            </a:r>
            <a:r>
              <a:rPr lang="en-GB">
                <a:solidFill>
                  <a:schemeClr val="dk1"/>
                </a:solidFill>
              </a:rPr>
              <a: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9bb9a1e109_0_2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9bb9a1e109_0_2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question I always ask my partners I work with is; Are you &amp; your teams crystal clear on what </a:t>
            </a:r>
            <a:r>
              <a:rPr lang="en-GB"/>
              <a:t>a</a:t>
            </a:r>
            <a:r>
              <a:rPr lang="en-GB"/>
              <a:t> quality lead is and how valuable it is to your business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Let’s start with Step 1: Defining quality &amp; setting you up for sucess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a0dc72cc30_1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a0dc72cc30_1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a0dc72cc30_1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a0dc72cc30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The foundation for better quality leads starts w/ measurement.</a:t>
            </a:r>
            <a:endParaRPr>
              <a:solidFill>
                <a:schemeClr val="dk1"/>
              </a:solidFill>
            </a:endParaRPr>
          </a:p>
          <a:p>
            <a:pPr indent="-298450" lvl="0" marL="457200" rtl="0" algn="l">
              <a:lnSpc>
                <a:spcPct val="115000"/>
              </a:lnSpc>
              <a:spcBef>
                <a:spcPts val="600"/>
              </a:spcBef>
              <a:spcAft>
                <a:spcPts val="0"/>
              </a:spcAft>
              <a:buClr>
                <a:schemeClr val="dk1"/>
              </a:buClr>
              <a:buSzPts val="1100"/>
              <a:buChar char="●"/>
            </a:pPr>
            <a:r>
              <a:rPr lang="en-GB">
                <a:solidFill>
                  <a:schemeClr val="dk1"/>
                </a:solidFill>
              </a:rPr>
              <a:t>A case that we often see, if we are focussing on signals of quantity rather than quality, is this: we invest more, we get more leads, but most of them turn out to be poor, so our actual ROI goes down</a:t>
            </a:r>
            <a:endParaRPr>
              <a:solidFill>
                <a:schemeClr val="dk1"/>
              </a:solidFill>
            </a:endParaRPr>
          </a:p>
          <a:p>
            <a:pPr indent="-298450" lvl="0" marL="457200" rtl="0" algn="l">
              <a:lnSpc>
                <a:spcPct val="115000"/>
              </a:lnSpc>
              <a:spcBef>
                <a:spcPts val="600"/>
              </a:spcBef>
              <a:spcAft>
                <a:spcPts val="0"/>
              </a:spcAft>
              <a:buClr>
                <a:schemeClr val="dk1"/>
              </a:buClr>
              <a:buSzPts val="1100"/>
              <a:buChar char="●"/>
            </a:pPr>
            <a:r>
              <a:rPr lang="en-GB">
                <a:solidFill>
                  <a:schemeClr val="dk1"/>
                </a:solidFill>
              </a:rPr>
              <a:t>Now if we have a better measurement signal, we can actually balance quantity and quality, and get </a:t>
            </a:r>
            <a:r>
              <a:rPr b="1" lang="en-GB">
                <a:solidFill>
                  <a:schemeClr val="dk1"/>
                </a:solidFill>
              </a:rPr>
              <a:t>more volume at a better ROI</a:t>
            </a:r>
            <a:endParaRPr b="1">
              <a:solidFill>
                <a:schemeClr val="dk1"/>
              </a:solidFill>
            </a:endParaRPr>
          </a:p>
          <a:p>
            <a:pPr indent="-298450" lvl="0" marL="457200" rtl="0" algn="l">
              <a:lnSpc>
                <a:spcPct val="115000"/>
              </a:lnSpc>
              <a:spcBef>
                <a:spcPts val="600"/>
              </a:spcBef>
              <a:spcAft>
                <a:spcPts val="0"/>
              </a:spcAft>
              <a:buClr>
                <a:schemeClr val="dk1"/>
              </a:buClr>
              <a:buSzPts val="1100"/>
              <a:buChar char="●"/>
            </a:pPr>
            <a:r>
              <a:rPr lang="en-GB">
                <a:solidFill>
                  <a:schemeClr val="dk1"/>
                </a:solidFill>
              </a:rPr>
              <a:t>This may seem like a simple, logical slide; but you’d be surprised at how often something other than measurement gets the </a:t>
            </a:r>
            <a:r>
              <a:rPr b="1" lang="en-GB">
                <a:solidFill>
                  <a:schemeClr val="dk1"/>
                </a:solidFill>
              </a:rPr>
              <a:t>blame for poor performance</a:t>
            </a:r>
            <a:r>
              <a:rPr lang="en-GB">
                <a:solidFill>
                  <a:schemeClr val="dk1"/>
                </a:solidFill>
              </a:rPr>
              <a:t>, when really we </a:t>
            </a:r>
            <a:r>
              <a:rPr b="1" lang="en-GB">
                <a:solidFill>
                  <a:schemeClr val="dk1"/>
                </a:solidFill>
              </a:rPr>
              <a:t>aren’t feeding it the right signals (</a:t>
            </a:r>
            <a:r>
              <a:rPr lang="en-GB">
                <a:solidFill>
                  <a:srgbClr val="1A9988"/>
                </a:solidFill>
              </a:rPr>
              <a:t>(e.g. smart bidding or machine learning)</a:t>
            </a:r>
            <a:endParaRPr b="1">
              <a:solidFill>
                <a:schemeClr val="dk1"/>
              </a:solidFill>
            </a:endParaRPr>
          </a:p>
          <a:p>
            <a:pPr indent="-298450" lvl="0" marL="457200" rtl="0" algn="l">
              <a:lnSpc>
                <a:spcPct val="115000"/>
              </a:lnSpc>
              <a:spcBef>
                <a:spcPts val="600"/>
              </a:spcBef>
              <a:spcAft>
                <a:spcPts val="600"/>
              </a:spcAft>
              <a:buClr>
                <a:schemeClr val="dk1"/>
              </a:buClr>
              <a:buSzPts val="1100"/>
              <a:buChar char="●"/>
            </a:pPr>
            <a:r>
              <a:rPr lang="en-GB">
                <a:solidFill>
                  <a:schemeClr val="dk1"/>
                </a:solidFill>
              </a:rPr>
              <a:t>The signal we want in this case is a signal for what is a quality lead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82" name="Shape 82"/>
        <p:cNvGrpSpPr/>
        <p:nvPr/>
      </p:nvGrpSpPr>
      <p:grpSpPr>
        <a:xfrm>
          <a:off x="0" y="0"/>
          <a:ext cx="0" cy="0"/>
          <a:chOff x="0" y="0"/>
          <a:chExt cx="0" cy="0"/>
        </a:xfrm>
      </p:grpSpPr>
      <p:sp>
        <p:nvSpPr>
          <p:cNvPr id="83" name="Google Shape;83;p13"/>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84" name="Google Shape;8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85" name="Google Shape;85;p13"/>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Confidential</a:t>
            </a:r>
            <a:endParaRPr b="1" sz="600">
              <a:solidFill>
                <a:srgbClr val="FFFFFF"/>
              </a:solidFill>
              <a:latin typeface="Raleway"/>
              <a:ea typeface="Raleway"/>
              <a:cs typeface="Raleway"/>
              <a:sym typeface="Raleway"/>
            </a:endParaRPr>
          </a:p>
        </p:txBody>
      </p:sp>
      <p:sp>
        <p:nvSpPr>
          <p:cNvPr id="86" name="Google Shape;86;p13"/>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Customized for </a:t>
            </a:r>
            <a:r>
              <a:rPr b="1" lang="en-GB" sz="600">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87" name="Google Shape;87;p13"/>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solidFill>
                  <a:srgbClr val="FFFFFF"/>
                </a:solidFill>
                <a:latin typeface="Raleway"/>
                <a:ea typeface="Raleway"/>
                <a:cs typeface="Raleway"/>
                <a:sym typeface="Raleway"/>
              </a:rPr>
              <a:t>Version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88" name="Shape 88"/>
        <p:cNvGrpSpPr/>
        <p:nvPr/>
      </p:nvGrpSpPr>
      <p:grpSpPr>
        <a:xfrm>
          <a:off x="0" y="0"/>
          <a:ext cx="0" cy="0"/>
          <a:chOff x="0" y="0"/>
          <a:chExt cx="0" cy="0"/>
        </a:xfrm>
      </p:grpSpPr>
      <p:grpSp>
        <p:nvGrpSpPr>
          <p:cNvPr id="89" name="Google Shape;89;p14"/>
          <p:cNvGrpSpPr/>
          <p:nvPr/>
        </p:nvGrpSpPr>
        <p:grpSpPr>
          <a:xfrm>
            <a:off x="830392" y="1191256"/>
            <a:ext cx="745763" cy="45826"/>
            <a:chOff x="4580561" y="2589004"/>
            <a:chExt cx="1064464" cy="25200"/>
          </a:xfrm>
        </p:grpSpPr>
        <p:sp>
          <p:nvSpPr>
            <p:cNvPr id="90" name="Google Shape;90;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1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93" name="Google Shape;93;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94" name="Google Shape;94;p14">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 name="Google Shape;95;p1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96" name="Google Shape;96;p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97" name="Google Shape;97;p1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98" name="Shape 98"/>
        <p:cNvGrpSpPr/>
        <p:nvPr/>
      </p:nvGrpSpPr>
      <p:grpSpPr>
        <a:xfrm>
          <a:off x="0" y="0"/>
          <a:ext cx="0" cy="0"/>
          <a:chOff x="0" y="0"/>
          <a:chExt cx="0" cy="0"/>
        </a:xfrm>
      </p:grpSpPr>
      <p:pic>
        <p:nvPicPr>
          <p:cNvPr descr="shutterstock_31891705.jpg" id="99" name="Google Shape;99;p15"/>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100" name="Google Shape;100;p1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102" name="Google Shape;102;p1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 name="Google Shape;103;p1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4" name="Google Shape;104;p1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5" name="Google Shape;105;p1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106" name="Google Shape;106;p15"/>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_2">
    <p:spTree>
      <p:nvGrpSpPr>
        <p:cNvPr id="107" name="Shape 107"/>
        <p:cNvGrpSpPr/>
        <p:nvPr/>
      </p:nvGrpSpPr>
      <p:grpSpPr>
        <a:xfrm>
          <a:off x="0" y="0"/>
          <a:ext cx="0" cy="0"/>
          <a:chOff x="0" y="0"/>
          <a:chExt cx="0" cy="0"/>
        </a:xfrm>
      </p:grpSpPr>
      <p:sp>
        <p:nvSpPr>
          <p:cNvPr id="108" name="Google Shape;108;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0" name="Google Shape;110;p16">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 name="Google Shape;111;p1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12" name="Google Shape;112;p16">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13" name="Google Shape;113;p16">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114" name="Google Shape;114;p1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115" name="Shape 115"/>
        <p:cNvGrpSpPr/>
        <p:nvPr/>
      </p:nvGrpSpPr>
      <p:grpSpPr>
        <a:xfrm>
          <a:off x="0" y="0"/>
          <a:ext cx="0" cy="0"/>
          <a:chOff x="0" y="0"/>
          <a:chExt cx="0" cy="0"/>
        </a:xfrm>
      </p:grpSpPr>
      <p:pic>
        <p:nvPicPr>
          <p:cNvPr descr="shutterstock_429987889_edited.jpg" id="116" name="Google Shape;116;p17"/>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7" name="Google Shape;117;p1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 name="Google Shape;118;p17"/>
          <p:cNvGrpSpPr/>
          <p:nvPr/>
        </p:nvGrpSpPr>
        <p:grpSpPr>
          <a:xfrm>
            <a:off x="830392" y="1191256"/>
            <a:ext cx="745763" cy="45826"/>
            <a:chOff x="4580561" y="2589004"/>
            <a:chExt cx="1064464" cy="25200"/>
          </a:xfrm>
        </p:grpSpPr>
        <p:sp>
          <p:nvSpPr>
            <p:cNvPr id="119" name="Google Shape;11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 name="Google Shape;121;p17"/>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122" name="Google Shape;122;p17"/>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23" name="Google Shape;123;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4" name="Google Shape;124;p17">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5" name="Google Shape;125;p1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6" name="Google Shape;126;p1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27" name="Google Shape;127;p1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 Teal">
  <p:cSld name="TITLE_2_4">
    <p:spTree>
      <p:nvGrpSpPr>
        <p:cNvPr id="128" name="Shape 128"/>
        <p:cNvGrpSpPr/>
        <p:nvPr/>
      </p:nvGrpSpPr>
      <p:grpSpPr>
        <a:xfrm>
          <a:off x="0" y="0"/>
          <a:ext cx="0" cy="0"/>
          <a:chOff x="0" y="0"/>
          <a:chExt cx="0" cy="0"/>
        </a:xfrm>
      </p:grpSpPr>
      <p:sp>
        <p:nvSpPr>
          <p:cNvPr id="129" name="Google Shape;129;p18"/>
          <p:cNvSpPr/>
          <p:nvPr/>
        </p:nvSpPr>
        <p:spPr>
          <a:xfrm>
            <a:off x="426300" y="492975"/>
            <a:ext cx="7797000" cy="414300"/>
          </a:xfrm>
          <a:prstGeom prst="rect">
            <a:avLst/>
          </a:prstGeom>
          <a:noFill/>
          <a:ln>
            <a:noFill/>
          </a:ln>
        </p:spPr>
        <p:txBody>
          <a:bodyPr anchorCtr="0" anchor="t" bIns="19050" lIns="19050" spcFirstLastPara="1" rIns="19050" wrap="square" tIns="19050">
            <a:noAutofit/>
          </a:bodyPr>
          <a:lstStyle/>
          <a:p>
            <a:pPr indent="0" lvl="0" marL="0" marR="0" rtl="0" algn="l">
              <a:lnSpc>
                <a:spcPct val="90000"/>
              </a:lnSpc>
              <a:spcBef>
                <a:spcPts val="0"/>
              </a:spcBef>
              <a:spcAft>
                <a:spcPts val="0"/>
              </a:spcAft>
              <a:buClr>
                <a:schemeClr val="dk1"/>
              </a:buClr>
              <a:buSzPts val="1100"/>
              <a:buFont typeface="Arial"/>
              <a:buNone/>
            </a:pPr>
            <a:r>
              <a:t/>
            </a:r>
            <a:endParaRPr b="0" i="0" sz="2400" u="none" cap="none" strike="noStrike">
              <a:solidFill>
                <a:srgbClr val="3C4043"/>
              </a:solidFill>
              <a:latin typeface="Google Sans"/>
              <a:ea typeface="Google Sans"/>
              <a:cs typeface="Google Sans"/>
              <a:sym typeface="Google Sans"/>
            </a:endParaRPr>
          </a:p>
        </p:txBody>
      </p:sp>
      <p:sp>
        <p:nvSpPr>
          <p:cNvPr id="130" name="Google Shape;130;p18"/>
          <p:cNvSpPr/>
          <p:nvPr/>
        </p:nvSpPr>
        <p:spPr>
          <a:xfrm>
            <a:off x="-22468" y="235365"/>
            <a:ext cx="57900" cy="4672800"/>
          </a:xfrm>
          <a:prstGeom prst="rect">
            <a:avLst/>
          </a:prstGeom>
          <a:solidFill>
            <a:srgbClr val="00BFA5"/>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grpSp>
        <p:nvGrpSpPr>
          <p:cNvPr id="131" name="Google Shape;131;p18"/>
          <p:cNvGrpSpPr/>
          <p:nvPr/>
        </p:nvGrpSpPr>
        <p:grpSpPr>
          <a:xfrm>
            <a:off x="8469122" y="4803781"/>
            <a:ext cx="420491" cy="137010"/>
            <a:chOff x="0" y="0"/>
            <a:chExt cx="2077525" cy="676925"/>
          </a:xfrm>
        </p:grpSpPr>
        <p:sp>
          <p:nvSpPr>
            <p:cNvPr id="132" name="Google Shape;132;p18"/>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3" name="Google Shape;133;p18"/>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4" name="Google Shape;134;p18"/>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5" name="Google Shape;135;p18"/>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6" name="Google Shape;136;p18"/>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37" name="Google Shape;137;p18"/>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grpSp>
      <p:sp>
        <p:nvSpPr>
          <p:cNvPr id="138" name="Google Shape;138;p18"/>
          <p:cNvSpPr/>
          <p:nvPr/>
        </p:nvSpPr>
        <p:spPr>
          <a:xfrm>
            <a:off x="7918275" y="222375"/>
            <a:ext cx="1102200" cy="270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4198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gusto.com/" TargetMode="External"/><Relationship Id="rId4" Type="http://schemas.openxmlformats.org/officeDocument/2006/relationships/image" Target="../media/image7.png"/><Relationship Id="rId5"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gif"/><Relationship Id="rId4" Type="http://schemas.openxmlformats.org/officeDocument/2006/relationships/image" Target="../media/image12.png"/><Relationship Id="rId5" Type="http://schemas.openxmlformats.org/officeDocument/2006/relationships/image" Target="../media/image18.gif"/><Relationship Id="rId6" Type="http://schemas.openxmlformats.org/officeDocument/2006/relationships/image" Target="../media/image14.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support.google.com/adwords/answer/6341403?hl=en" TargetMode="External"/><Relationship Id="rId4" Type="http://schemas.openxmlformats.org/officeDocument/2006/relationships/hyperlink" Target="https://support.google.com/adwords/answer/2453991?hl=en" TargetMode="External"/><Relationship Id="rId5" Type="http://schemas.openxmlformats.org/officeDocument/2006/relationships/hyperlink" Target="https://support.google.com/adwords/answer/6095883?hl=en" TargetMode="External"/><Relationship Id="rId6" Type="http://schemas.openxmlformats.org/officeDocument/2006/relationships/image" Target="../media/image23.png"/><Relationship Id="rId7" Type="http://schemas.openxmlformats.org/officeDocument/2006/relationships/image" Target="../media/image27.png"/><Relationship Id="rId8"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24.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9"/>
          <p:cNvSpPr txBox="1"/>
          <p:nvPr>
            <p:ph type="ctrTitle"/>
          </p:nvPr>
        </p:nvSpPr>
        <p:spPr>
          <a:xfrm>
            <a:off x="729450" y="1322450"/>
            <a:ext cx="70362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200">
                <a:solidFill>
                  <a:srgbClr val="000000"/>
                </a:solidFill>
              </a:rPr>
              <a:t>IAB Ireland / Enterprise Ireland SME Masterclass: </a:t>
            </a:r>
            <a:endParaRPr sz="3200">
              <a:solidFill>
                <a:srgbClr val="000000"/>
              </a:solidFill>
            </a:endParaRPr>
          </a:p>
          <a:p>
            <a:pPr indent="0" lvl="0" marL="0" rtl="0" algn="l">
              <a:spcBef>
                <a:spcPts val="0"/>
              </a:spcBef>
              <a:spcAft>
                <a:spcPts val="0"/>
              </a:spcAft>
              <a:buNone/>
            </a:pPr>
            <a:r>
              <a:t/>
            </a:r>
            <a:endParaRPr sz="3200">
              <a:solidFill>
                <a:srgbClr val="000000"/>
              </a:solidFill>
            </a:endParaRPr>
          </a:p>
          <a:p>
            <a:pPr indent="0" lvl="0" marL="0" rtl="0" algn="l">
              <a:spcBef>
                <a:spcPts val="0"/>
              </a:spcBef>
              <a:spcAft>
                <a:spcPts val="0"/>
              </a:spcAft>
              <a:buNone/>
            </a:pPr>
            <a:r>
              <a:rPr lang="en-GB" sz="3200">
                <a:solidFill>
                  <a:srgbClr val="000000"/>
                </a:solidFill>
              </a:rPr>
              <a:t>Digital Lead Generation</a:t>
            </a:r>
            <a:endParaRPr sz="3200">
              <a:solidFill>
                <a:srgbClr val="000000"/>
              </a:solidFill>
            </a:endParaRPr>
          </a:p>
          <a:p>
            <a:pPr indent="0" lvl="0" marL="0" rtl="0" algn="l">
              <a:spcBef>
                <a:spcPts val="0"/>
              </a:spcBef>
              <a:spcAft>
                <a:spcPts val="0"/>
              </a:spcAft>
              <a:buNone/>
            </a:pPr>
            <a:r>
              <a:rPr lang="en-GB" sz="1800">
                <a:solidFill>
                  <a:srgbClr val="000000"/>
                </a:solidFill>
              </a:rPr>
              <a:t>22 October 2020</a:t>
            </a:r>
            <a:endParaRPr sz="1800">
              <a:solidFill>
                <a:srgbClr val="000000"/>
              </a:solidFill>
            </a:endParaRPr>
          </a:p>
        </p:txBody>
      </p:sp>
      <p:pic>
        <p:nvPicPr>
          <p:cNvPr id="144" name="Google Shape;144;p19"/>
          <p:cNvPicPr preferRelativeResize="0"/>
          <p:nvPr/>
        </p:nvPicPr>
        <p:blipFill>
          <a:blip r:embed="rId3">
            <a:alphaModFix/>
          </a:blip>
          <a:stretch>
            <a:fillRect/>
          </a:stretch>
        </p:blipFill>
        <p:spPr>
          <a:xfrm>
            <a:off x="5945850" y="3691150"/>
            <a:ext cx="2543725" cy="1024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8"/>
          <p:cNvSpPr txBox="1"/>
          <p:nvPr/>
        </p:nvSpPr>
        <p:spPr>
          <a:xfrm>
            <a:off x="350375" y="463225"/>
            <a:ext cx="7596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434343"/>
                </a:solidFill>
                <a:latin typeface="Google Sans"/>
                <a:ea typeface="Google Sans"/>
                <a:cs typeface="Google Sans"/>
                <a:sym typeface="Google Sans"/>
              </a:rPr>
              <a:t>Measurement is key but </a:t>
            </a:r>
            <a:r>
              <a:rPr lang="en-GB" sz="2400">
                <a:solidFill>
                  <a:schemeClr val="dk1"/>
                </a:solidFill>
                <a:latin typeface="Google Sans"/>
                <a:ea typeface="Google Sans"/>
                <a:cs typeface="Google Sans"/>
                <a:sym typeface="Google Sans"/>
              </a:rPr>
              <a:t>w</a:t>
            </a:r>
            <a:r>
              <a:rPr lang="en-GB" sz="2400">
                <a:solidFill>
                  <a:schemeClr val="dk1"/>
                </a:solidFill>
                <a:latin typeface="Google Sans"/>
                <a:ea typeface="Google Sans"/>
                <a:cs typeface="Google Sans"/>
                <a:sym typeface="Google Sans"/>
              </a:rPr>
              <a:t>hat should you measure?</a:t>
            </a:r>
            <a:endParaRPr sz="2400">
              <a:solidFill>
                <a:schemeClr val="dk1"/>
              </a:solidFill>
              <a:latin typeface="Google Sans"/>
              <a:ea typeface="Google Sans"/>
              <a:cs typeface="Google Sans"/>
              <a:sym typeface="Google Sans"/>
            </a:endParaRPr>
          </a:p>
        </p:txBody>
      </p:sp>
      <p:grpSp>
        <p:nvGrpSpPr>
          <p:cNvPr id="431" name="Google Shape;431;p28"/>
          <p:cNvGrpSpPr/>
          <p:nvPr/>
        </p:nvGrpSpPr>
        <p:grpSpPr>
          <a:xfrm>
            <a:off x="3402071" y="1530234"/>
            <a:ext cx="4186200" cy="666300"/>
            <a:chOff x="3402071" y="1530234"/>
            <a:chExt cx="4186200" cy="666300"/>
          </a:xfrm>
        </p:grpSpPr>
        <p:sp>
          <p:nvSpPr>
            <p:cNvPr id="432" name="Google Shape;432;p28"/>
            <p:cNvSpPr/>
            <p:nvPr/>
          </p:nvSpPr>
          <p:spPr>
            <a:xfrm rot="10800000">
              <a:off x="3402071" y="1530234"/>
              <a:ext cx="4186200" cy="666300"/>
            </a:xfrm>
            <a:prstGeom prst="trapezoid">
              <a:avLst>
                <a:gd fmla="val 25000" name="adj"/>
              </a:avLst>
            </a:prstGeom>
            <a:solidFill>
              <a:srgbClr val="80CBC4">
                <a:alpha val="6145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433" name="Google Shape;433;p28"/>
            <p:cNvSpPr/>
            <p:nvPr/>
          </p:nvSpPr>
          <p:spPr>
            <a:xfrm>
              <a:off x="6606256" y="1671888"/>
              <a:ext cx="224240" cy="279749"/>
            </a:xfrm>
            <a:custGeom>
              <a:rect b="b" l="l" r="r" t="t"/>
              <a:pathLst>
                <a:path extrusionOk="0" h="1045" w="836">
                  <a:moveTo>
                    <a:pt x="522" y="0"/>
                  </a:moveTo>
                  <a:lnTo>
                    <a:pt x="104" y="0"/>
                  </a:lnTo>
                  <a:cubicBezTo>
                    <a:pt x="48" y="0"/>
                    <a:pt x="0" y="48"/>
                    <a:pt x="0" y="104"/>
                  </a:cubicBezTo>
                  <a:lnTo>
                    <a:pt x="0" y="940"/>
                  </a:lnTo>
                  <a:cubicBezTo>
                    <a:pt x="0" y="996"/>
                    <a:pt x="45" y="1044"/>
                    <a:pt x="104" y="1044"/>
                  </a:cubicBezTo>
                  <a:lnTo>
                    <a:pt x="731" y="1044"/>
                  </a:lnTo>
                  <a:cubicBezTo>
                    <a:pt x="787" y="1044"/>
                    <a:pt x="835" y="996"/>
                    <a:pt x="835" y="940"/>
                  </a:cubicBezTo>
                  <a:lnTo>
                    <a:pt x="835" y="313"/>
                  </a:lnTo>
                  <a:lnTo>
                    <a:pt x="522" y="0"/>
                  </a:lnTo>
                  <a:close/>
                  <a:moveTo>
                    <a:pt x="626" y="838"/>
                  </a:moveTo>
                  <a:lnTo>
                    <a:pt x="209" y="838"/>
                  </a:lnTo>
                  <a:lnTo>
                    <a:pt x="209" y="734"/>
                  </a:lnTo>
                  <a:lnTo>
                    <a:pt x="626" y="734"/>
                  </a:lnTo>
                  <a:lnTo>
                    <a:pt x="626" y="838"/>
                  </a:lnTo>
                  <a:close/>
                  <a:moveTo>
                    <a:pt x="626" y="629"/>
                  </a:moveTo>
                  <a:lnTo>
                    <a:pt x="209" y="629"/>
                  </a:lnTo>
                  <a:lnTo>
                    <a:pt x="209" y="525"/>
                  </a:lnTo>
                  <a:lnTo>
                    <a:pt x="626" y="525"/>
                  </a:lnTo>
                  <a:lnTo>
                    <a:pt x="626" y="629"/>
                  </a:lnTo>
                  <a:close/>
                  <a:moveTo>
                    <a:pt x="471" y="367"/>
                  </a:moveTo>
                  <a:lnTo>
                    <a:pt x="471" y="79"/>
                  </a:lnTo>
                  <a:lnTo>
                    <a:pt x="759" y="367"/>
                  </a:lnTo>
                  <a:lnTo>
                    <a:pt x="471" y="36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34" name="Google Shape;434;p28"/>
            <p:cNvSpPr txBox="1"/>
            <p:nvPr/>
          </p:nvSpPr>
          <p:spPr>
            <a:xfrm>
              <a:off x="4858760" y="1896863"/>
              <a:ext cx="1272900" cy="1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Newsletter sign-ups</a:t>
              </a:r>
              <a:endParaRPr sz="800">
                <a:solidFill>
                  <a:srgbClr val="FFFFFF"/>
                </a:solidFill>
                <a:latin typeface="Roboto"/>
                <a:ea typeface="Roboto"/>
                <a:cs typeface="Roboto"/>
                <a:sym typeface="Roboto"/>
              </a:endParaRPr>
            </a:p>
          </p:txBody>
        </p:sp>
        <p:sp>
          <p:nvSpPr>
            <p:cNvPr id="435" name="Google Shape;435;p28"/>
            <p:cNvSpPr/>
            <p:nvPr/>
          </p:nvSpPr>
          <p:spPr>
            <a:xfrm>
              <a:off x="5366228" y="1683936"/>
              <a:ext cx="257963" cy="221402"/>
            </a:xfrm>
            <a:custGeom>
              <a:rect b="b" l="l" r="r" t="t"/>
              <a:pathLst>
                <a:path extrusionOk="0" h="961" w="1119">
                  <a:moveTo>
                    <a:pt x="0" y="960"/>
                  </a:moveTo>
                  <a:lnTo>
                    <a:pt x="1118" y="480"/>
                  </a:lnTo>
                  <a:lnTo>
                    <a:pt x="0" y="0"/>
                  </a:lnTo>
                  <a:lnTo>
                    <a:pt x="0" y="373"/>
                  </a:lnTo>
                  <a:lnTo>
                    <a:pt x="799" y="480"/>
                  </a:lnTo>
                  <a:lnTo>
                    <a:pt x="0" y="587"/>
                  </a:lnTo>
                  <a:lnTo>
                    <a:pt x="0" y="960"/>
                  </a:ln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sp>
          <p:nvSpPr>
            <p:cNvPr id="436" name="Google Shape;436;p28"/>
            <p:cNvSpPr/>
            <p:nvPr/>
          </p:nvSpPr>
          <p:spPr>
            <a:xfrm>
              <a:off x="4122850" y="1690171"/>
              <a:ext cx="286828" cy="243184"/>
            </a:xfrm>
            <a:custGeom>
              <a:rect b="b" l="l" r="r" t="t"/>
              <a:pathLst>
                <a:path extrusionOk="0" h="876" w="1093">
                  <a:moveTo>
                    <a:pt x="979" y="0"/>
                  </a:moveTo>
                  <a:lnTo>
                    <a:pt x="107" y="0"/>
                  </a:lnTo>
                  <a:cubicBezTo>
                    <a:pt x="48" y="0"/>
                    <a:pt x="0" y="48"/>
                    <a:pt x="0" y="110"/>
                  </a:cubicBezTo>
                  <a:lnTo>
                    <a:pt x="0" y="765"/>
                  </a:lnTo>
                  <a:cubicBezTo>
                    <a:pt x="0" y="824"/>
                    <a:pt x="48" y="875"/>
                    <a:pt x="110" y="875"/>
                  </a:cubicBezTo>
                  <a:lnTo>
                    <a:pt x="982" y="875"/>
                  </a:lnTo>
                  <a:cubicBezTo>
                    <a:pt x="1042" y="875"/>
                    <a:pt x="1092" y="827"/>
                    <a:pt x="1092" y="765"/>
                  </a:cubicBezTo>
                  <a:lnTo>
                    <a:pt x="1092" y="110"/>
                  </a:lnTo>
                  <a:cubicBezTo>
                    <a:pt x="1087" y="51"/>
                    <a:pt x="1039" y="0"/>
                    <a:pt x="979" y="0"/>
                  </a:cubicBezTo>
                  <a:close/>
                  <a:moveTo>
                    <a:pt x="706" y="762"/>
                  </a:moveTo>
                  <a:lnTo>
                    <a:pt x="107" y="762"/>
                  </a:lnTo>
                  <a:lnTo>
                    <a:pt x="107" y="544"/>
                  </a:lnTo>
                  <a:lnTo>
                    <a:pt x="706" y="544"/>
                  </a:lnTo>
                  <a:lnTo>
                    <a:pt x="706" y="762"/>
                  </a:lnTo>
                  <a:close/>
                  <a:moveTo>
                    <a:pt x="706" y="491"/>
                  </a:moveTo>
                  <a:lnTo>
                    <a:pt x="107" y="491"/>
                  </a:lnTo>
                  <a:lnTo>
                    <a:pt x="107" y="274"/>
                  </a:lnTo>
                  <a:lnTo>
                    <a:pt x="706" y="274"/>
                  </a:lnTo>
                  <a:lnTo>
                    <a:pt x="706" y="491"/>
                  </a:lnTo>
                  <a:close/>
                  <a:moveTo>
                    <a:pt x="979" y="762"/>
                  </a:moveTo>
                  <a:lnTo>
                    <a:pt x="762" y="762"/>
                  </a:lnTo>
                  <a:lnTo>
                    <a:pt x="762" y="271"/>
                  </a:lnTo>
                  <a:lnTo>
                    <a:pt x="979" y="271"/>
                  </a:lnTo>
                  <a:lnTo>
                    <a:pt x="979" y="76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37" name="Google Shape;437;p28"/>
            <p:cNvSpPr txBox="1"/>
            <p:nvPr/>
          </p:nvSpPr>
          <p:spPr>
            <a:xfrm>
              <a:off x="3592021" y="1896863"/>
              <a:ext cx="1316700" cy="1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Pages visited</a:t>
              </a:r>
              <a:endParaRPr sz="800">
                <a:solidFill>
                  <a:srgbClr val="FFFFFF"/>
                </a:solidFill>
                <a:latin typeface="Roboto"/>
                <a:ea typeface="Roboto"/>
                <a:cs typeface="Roboto"/>
                <a:sym typeface="Roboto"/>
              </a:endParaRPr>
            </a:p>
          </p:txBody>
        </p:sp>
        <p:sp>
          <p:nvSpPr>
            <p:cNvPr id="438" name="Google Shape;438;p28"/>
            <p:cNvSpPr txBox="1"/>
            <p:nvPr/>
          </p:nvSpPr>
          <p:spPr>
            <a:xfrm>
              <a:off x="6105720" y="1896863"/>
              <a:ext cx="1231800" cy="1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Brochure downloads</a:t>
              </a:r>
              <a:endParaRPr sz="800">
                <a:solidFill>
                  <a:srgbClr val="FFFFFF"/>
                </a:solidFill>
                <a:latin typeface="Roboto"/>
                <a:ea typeface="Roboto"/>
                <a:cs typeface="Roboto"/>
                <a:sym typeface="Roboto"/>
              </a:endParaRPr>
            </a:p>
          </p:txBody>
        </p:sp>
      </p:grpSp>
      <p:grpSp>
        <p:nvGrpSpPr>
          <p:cNvPr id="439" name="Google Shape;439;p28"/>
          <p:cNvGrpSpPr/>
          <p:nvPr/>
        </p:nvGrpSpPr>
        <p:grpSpPr>
          <a:xfrm>
            <a:off x="3565078" y="2307852"/>
            <a:ext cx="3860400" cy="666300"/>
            <a:chOff x="3565078" y="2307852"/>
            <a:chExt cx="3860400" cy="666300"/>
          </a:xfrm>
        </p:grpSpPr>
        <p:sp>
          <p:nvSpPr>
            <p:cNvPr id="440" name="Google Shape;440;p28"/>
            <p:cNvSpPr/>
            <p:nvPr/>
          </p:nvSpPr>
          <p:spPr>
            <a:xfrm rot="10800000">
              <a:off x="3565078" y="2307852"/>
              <a:ext cx="3860400" cy="666300"/>
            </a:xfrm>
            <a:prstGeom prst="trapezoid">
              <a:avLst>
                <a:gd fmla="val 25000" name="adj"/>
              </a:avLst>
            </a:prstGeom>
            <a:solidFill>
              <a:srgbClr val="80CBC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441" name="Google Shape;441;p28"/>
            <p:cNvSpPr/>
            <p:nvPr/>
          </p:nvSpPr>
          <p:spPr>
            <a:xfrm>
              <a:off x="5999925" y="2454109"/>
              <a:ext cx="194601" cy="238065"/>
            </a:xfrm>
            <a:custGeom>
              <a:rect b="b" l="l" r="r" t="t"/>
              <a:pathLst>
                <a:path extrusionOk="0" h="1158" w="948">
                  <a:moveTo>
                    <a:pt x="843" y="104"/>
                  </a:moveTo>
                  <a:lnTo>
                    <a:pt x="623" y="104"/>
                  </a:lnTo>
                  <a:cubicBezTo>
                    <a:pt x="600" y="42"/>
                    <a:pt x="545" y="0"/>
                    <a:pt x="474" y="0"/>
                  </a:cubicBezTo>
                  <a:cubicBezTo>
                    <a:pt x="406" y="0"/>
                    <a:pt x="347" y="45"/>
                    <a:pt x="325" y="104"/>
                  </a:cubicBezTo>
                  <a:lnTo>
                    <a:pt x="104" y="104"/>
                  </a:lnTo>
                  <a:cubicBezTo>
                    <a:pt x="45" y="104"/>
                    <a:pt x="0" y="152"/>
                    <a:pt x="0" y="209"/>
                  </a:cubicBezTo>
                  <a:lnTo>
                    <a:pt x="0" y="1052"/>
                  </a:lnTo>
                  <a:cubicBezTo>
                    <a:pt x="0" y="1112"/>
                    <a:pt x="48" y="1157"/>
                    <a:pt x="104" y="1157"/>
                  </a:cubicBezTo>
                  <a:lnTo>
                    <a:pt x="840" y="1157"/>
                  </a:lnTo>
                  <a:cubicBezTo>
                    <a:pt x="899" y="1157"/>
                    <a:pt x="944" y="1109"/>
                    <a:pt x="944" y="1052"/>
                  </a:cubicBezTo>
                  <a:lnTo>
                    <a:pt x="944" y="209"/>
                  </a:lnTo>
                  <a:cubicBezTo>
                    <a:pt x="947" y="152"/>
                    <a:pt x="899" y="104"/>
                    <a:pt x="843" y="104"/>
                  </a:cubicBezTo>
                  <a:close/>
                  <a:moveTo>
                    <a:pt x="474" y="104"/>
                  </a:moveTo>
                  <a:cubicBezTo>
                    <a:pt x="502" y="104"/>
                    <a:pt x="528" y="127"/>
                    <a:pt x="528" y="158"/>
                  </a:cubicBezTo>
                  <a:cubicBezTo>
                    <a:pt x="528" y="186"/>
                    <a:pt x="505" y="211"/>
                    <a:pt x="474" y="211"/>
                  </a:cubicBezTo>
                  <a:cubicBezTo>
                    <a:pt x="446" y="211"/>
                    <a:pt x="421" y="189"/>
                    <a:pt x="421" y="158"/>
                  </a:cubicBezTo>
                  <a:cubicBezTo>
                    <a:pt x="421" y="127"/>
                    <a:pt x="446" y="104"/>
                    <a:pt x="474" y="104"/>
                  </a:cubicBezTo>
                  <a:close/>
                  <a:moveTo>
                    <a:pt x="107" y="1052"/>
                  </a:moveTo>
                  <a:lnTo>
                    <a:pt x="107" y="209"/>
                  </a:lnTo>
                  <a:lnTo>
                    <a:pt x="212" y="209"/>
                  </a:lnTo>
                  <a:lnTo>
                    <a:pt x="212" y="367"/>
                  </a:lnTo>
                  <a:lnTo>
                    <a:pt x="736" y="367"/>
                  </a:lnTo>
                  <a:lnTo>
                    <a:pt x="736" y="209"/>
                  </a:lnTo>
                  <a:lnTo>
                    <a:pt x="840" y="209"/>
                  </a:lnTo>
                  <a:lnTo>
                    <a:pt x="840" y="1052"/>
                  </a:lnTo>
                  <a:lnTo>
                    <a:pt x="107" y="105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442" name="Google Shape;442;p28"/>
            <p:cNvSpPr txBox="1"/>
            <p:nvPr/>
          </p:nvSpPr>
          <p:spPr>
            <a:xfrm>
              <a:off x="5296422" y="2650938"/>
              <a:ext cx="1567500" cy="1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Form submissions</a:t>
              </a:r>
              <a:endParaRPr sz="800">
                <a:solidFill>
                  <a:srgbClr val="FFFFFF"/>
                </a:solidFill>
                <a:latin typeface="Roboto"/>
                <a:ea typeface="Roboto"/>
                <a:cs typeface="Roboto"/>
                <a:sym typeface="Roboto"/>
              </a:endParaRPr>
            </a:p>
          </p:txBody>
        </p:sp>
        <p:sp>
          <p:nvSpPr>
            <p:cNvPr id="443" name="Google Shape;443;p28"/>
            <p:cNvSpPr/>
            <p:nvPr/>
          </p:nvSpPr>
          <p:spPr>
            <a:xfrm>
              <a:off x="4724438" y="2491076"/>
              <a:ext cx="194600" cy="194622"/>
            </a:xfrm>
            <a:custGeom>
              <a:rect b="b" l="l" r="r" t="t"/>
              <a:pathLst>
                <a:path extrusionOk="0" h="983" w="983">
                  <a:moveTo>
                    <a:pt x="195" y="427"/>
                  </a:moveTo>
                  <a:cubicBezTo>
                    <a:pt x="274" y="582"/>
                    <a:pt x="401" y="709"/>
                    <a:pt x="556" y="788"/>
                  </a:cubicBezTo>
                  <a:lnTo>
                    <a:pt x="677" y="666"/>
                  </a:lnTo>
                  <a:cubicBezTo>
                    <a:pt x="691" y="652"/>
                    <a:pt x="714" y="647"/>
                    <a:pt x="734" y="652"/>
                  </a:cubicBezTo>
                  <a:cubicBezTo>
                    <a:pt x="796" y="672"/>
                    <a:pt x="861" y="683"/>
                    <a:pt x="928" y="683"/>
                  </a:cubicBezTo>
                  <a:cubicBezTo>
                    <a:pt x="959" y="683"/>
                    <a:pt x="982" y="709"/>
                    <a:pt x="982" y="737"/>
                  </a:cubicBezTo>
                  <a:lnTo>
                    <a:pt x="982" y="929"/>
                  </a:lnTo>
                  <a:cubicBezTo>
                    <a:pt x="982" y="960"/>
                    <a:pt x="957" y="982"/>
                    <a:pt x="928" y="982"/>
                  </a:cubicBezTo>
                  <a:cubicBezTo>
                    <a:pt x="415" y="982"/>
                    <a:pt x="0" y="568"/>
                    <a:pt x="0" y="54"/>
                  </a:cubicBezTo>
                  <a:cubicBezTo>
                    <a:pt x="0" y="23"/>
                    <a:pt x="25" y="0"/>
                    <a:pt x="53" y="0"/>
                  </a:cubicBezTo>
                  <a:lnTo>
                    <a:pt x="245" y="0"/>
                  </a:lnTo>
                  <a:cubicBezTo>
                    <a:pt x="276" y="0"/>
                    <a:pt x="299" y="26"/>
                    <a:pt x="299" y="54"/>
                  </a:cubicBezTo>
                  <a:cubicBezTo>
                    <a:pt x="299" y="122"/>
                    <a:pt x="310" y="187"/>
                    <a:pt x="330" y="249"/>
                  </a:cubicBezTo>
                  <a:cubicBezTo>
                    <a:pt x="336" y="268"/>
                    <a:pt x="333" y="288"/>
                    <a:pt x="316" y="305"/>
                  </a:cubicBezTo>
                  <a:lnTo>
                    <a:pt x="195" y="427"/>
                  </a:ln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44" name="Google Shape;444;p28"/>
            <p:cNvSpPr txBox="1"/>
            <p:nvPr/>
          </p:nvSpPr>
          <p:spPr>
            <a:xfrm>
              <a:off x="4452212" y="2650938"/>
              <a:ext cx="749700" cy="1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Phone calls</a:t>
              </a:r>
              <a:endParaRPr sz="800">
                <a:solidFill>
                  <a:srgbClr val="FFFFFF"/>
                </a:solidFill>
                <a:latin typeface="Roboto"/>
                <a:ea typeface="Roboto"/>
                <a:cs typeface="Roboto"/>
                <a:sym typeface="Roboto"/>
              </a:endParaRPr>
            </a:p>
          </p:txBody>
        </p:sp>
      </p:grpSp>
      <p:grpSp>
        <p:nvGrpSpPr>
          <p:cNvPr id="445" name="Google Shape;445;p28"/>
          <p:cNvGrpSpPr/>
          <p:nvPr/>
        </p:nvGrpSpPr>
        <p:grpSpPr>
          <a:xfrm>
            <a:off x="3746839" y="3085441"/>
            <a:ext cx="3496800" cy="666300"/>
            <a:chOff x="3746839" y="3085441"/>
            <a:chExt cx="3496800" cy="666300"/>
          </a:xfrm>
        </p:grpSpPr>
        <p:sp>
          <p:nvSpPr>
            <p:cNvPr id="446" name="Google Shape;446;p28"/>
            <p:cNvSpPr/>
            <p:nvPr/>
          </p:nvSpPr>
          <p:spPr>
            <a:xfrm rot="10800000">
              <a:off x="3746839" y="3085441"/>
              <a:ext cx="3496800" cy="666300"/>
            </a:xfrm>
            <a:prstGeom prst="trapezoid">
              <a:avLst>
                <a:gd fmla="val 25000" name="adj"/>
              </a:avLst>
            </a:prstGeom>
            <a:solidFill>
              <a:srgbClr val="00A68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447" name="Google Shape;447;p28"/>
            <p:cNvSpPr txBox="1"/>
            <p:nvPr/>
          </p:nvSpPr>
          <p:spPr>
            <a:xfrm>
              <a:off x="4402610" y="3411238"/>
              <a:ext cx="2185200" cy="1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Marketing / Sales qualified leads</a:t>
              </a:r>
              <a:endParaRPr sz="800">
                <a:solidFill>
                  <a:srgbClr val="FFFFFF"/>
                </a:solidFill>
                <a:latin typeface="Roboto"/>
                <a:ea typeface="Roboto"/>
                <a:cs typeface="Roboto"/>
                <a:sym typeface="Roboto"/>
              </a:endParaRPr>
            </a:p>
          </p:txBody>
        </p:sp>
        <p:sp>
          <p:nvSpPr>
            <p:cNvPr id="448" name="Google Shape;448;p28"/>
            <p:cNvSpPr/>
            <p:nvPr/>
          </p:nvSpPr>
          <p:spPr>
            <a:xfrm>
              <a:off x="5317360" y="3239866"/>
              <a:ext cx="355759" cy="192768"/>
            </a:xfrm>
            <a:custGeom>
              <a:rect b="b" l="l" r="r" t="t"/>
              <a:pathLst>
                <a:path extrusionOk="0" h="154834" w="285750">
                  <a:moveTo>
                    <a:pt x="154835" y="0"/>
                  </a:moveTo>
                  <a:lnTo>
                    <a:pt x="152906" y="129"/>
                  </a:lnTo>
                  <a:lnTo>
                    <a:pt x="151105" y="257"/>
                  </a:lnTo>
                  <a:lnTo>
                    <a:pt x="149305" y="386"/>
                  </a:lnTo>
                  <a:lnTo>
                    <a:pt x="147633" y="772"/>
                  </a:lnTo>
                  <a:lnTo>
                    <a:pt x="145833" y="1157"/>
                  </a:lnTo>
                  <a:lnTo>
                    <a:pt x="144161" y="1672"/>
                  </a:lnTo>
                  <a:lnTo>
                    <a:pt x="142489" y="2186"/>
                  </a:lnTo>
                  <a:lnTo>
                    <a:pt x="140817" y="2829"/>
                  </a:lnTo>
                  <a:lnTo>
                    <a:pt x="139274" y="3601"/>
                  </a:lnTo>
                  <a:lnTo>
                    <a:pt x="137731" y="4372"/>
                  </a:lnTo>
                  <a:lnTo>
                    <a:pt x="136188" y="5144"/>
                  </a:lnTo>
                  <a:lnTo>
                    <a:pt x="134773" y="6173"/>
                  </a:lnTo>
                  <a:lnTo>
                    <a:pt x="133359" y="7073"/>
                  </a:lnTo>
                  <a:lnTo>
                    <a:pt x="132073" y="8230"/>
                  </a:lnTo>
                  <a:lnTo>
                    <a:pt x="130787" y="9259"/>
                  </a:lnTo>
                  <a:lnTo>
                    <a:pt x="129501" y="10417"/>
                  </a:lnTo>
                  <a:lnTo>
                    <a:pt x="128343" y="11703"/>
                  </a:lnTo>
                  <a:lnTo>
                    <a:pt x="127186" y="12989"/>
                  </a:lnTo>
                  <a:lnTo>
                    <a:pt x="126157" y="14403"/>
                  </a:lnTo>
                  <a:lnTo>
                    <a:pt x="125128" y="15818"/>
                  </a:lnTo>
                  <a:lnTo>
                    <a:pt x="124228" y="17232"/>
                  </a:lnTo>
                  <a:lnTo>
                    <a:pt x="123328" y="18647"/>
                  </a:lnTo>
                  <a:lnTo>
                    <a:pt x="122556" y="20190"/>
                  </a:lnTo>
                  <a:lnTo>
                    <a:pt x="121913" y="21862"/>
                  </a:lnTo>
                  <a:lnTo>
                    <a:pt x="121270" y="23405"/>
                  </a:lnTo>
                  <a:lnTo>
                    <a:pt x="120627" y="25077"/>
                  </a:lnTo>
                  <a:lnTo>
                    <a:pt x="120241" y="26749"/>
                  </a:lnTo>
                  <a:lnTo>
                    <a:pt x="119727" y="28549"/>
                  </a:lnTo>
                  <a:lnTo>
                    <a:pt x="119470" y="30350"/>
                  </a:lnTo>
                  <a:lnTo>
                    <a:pt x="119213" y="32150"/>
                  </a:lnTo>
                  <a:lnTo>
                    <a:pt x="119084" y="33950"/>
                  </a:lnTo>
                  <a:lnTo>
                    <a:pt x="119084" y="35751"/>
                  </a:lnTo>
                  <a:lnTo>
                    <a:pt x="119084" y="37551"/>
                  </a:lnTo>
                  <a:lnTo>
                    <a:pt x="119213" y="39352"/>
                  </a:lnTo>
                  <a:lnTo>
                    <a:pt x="119470" y="41152"/>
                  </a:lnTo>
                  <a:lnTo>
                    <a:pt x="119727" y="42952"/>
                  </a:lnTo>
                  <a:lnTo>
                    <a:pt x="120241" y="44624"/>
                  </a:lnTo>
                  <a:lnTo>
                    <a:pt x="120627" y="46424"/>
                  </a:lnTo>
                  <a:lnTo>
                    <a:pt x="121270" y="48096"/>
                  </a:lnTo>
                  <a:lnTo>
                    <a:pt x="121913" y="49639"/>
                  </a:lnTo>
                  <a:lnTo>
                    <a:pt x="122556" y="51311"/>
                  </a:lnTo>
                  <a:lnTo>
                    <a:pt x="123328" y="52726"/>
                  </a:lnTo>
                  <a:lnTo>
                    <a:pt x="124228" y="54269"/>
                  </a:lnTo>
                  <a:lnTo>
                    <a:pt x="125128" y="55684"/>
                  </a:lnTo>
                  <a:lnTo>
                    <a:pt x="126157" y="57098"/>
                  </a:lnTo>
                  <a:lnTo>
                    <a:pt x="127186" y="58513"/>
                  </a:lnTo>
                  <a:lnTo>
                    <a:pt x="128343" y="59799"/>
                  </a:lnTo>
                  <a:lnTo>
                    <a:pt x="129501" y="60956"/>
                  </a:lnTo>
                  <a:lnTo>
                    <a:pt x="130787" y="62242"/>
                  </a:lnTo>
                  <a:lnTo>
                    <a:pt x="132073" y="63271"/>
                  </a:lnTo>
                  <a:lnTo>
                    <a:pt x="133359" y="64428"/>
                  </a:lnTo>
                  <a:lnTo>
                    <a:pt x="134773" y="65329"/>
                  </a:lnTo>
                  <a:lnTo>
                    <a:pt x="136188" y="66357"/>
                  </a:lnTo>
                  <a:lnTo>
                    <a:pt x="137731" y="67129"/>
                  </a:lnTo>
                  <a:lnTo>
                    <a:pt x="139274" y="67901"/>
                  </a:lnTo>
                  <a:lnTo>
                    <a:pt x="140817" y="68672"/>
                  </a:lnTo>
                  <a:lnTo>
                    <a:pt x="142489" y="69315"/>
                  </a:lnTo>
                  <a:lnTo>
                    <a:pt x="144161" y="69830"/>
                  </a:lnTo>
                  <a:lnTo>
                    <a:pt x="145833" y="70344"/>
                  </a:lnTo>
                  <a:lnTo>
                    <a:pt x="147633" y="70730"/>
                  </a:lnTo>
                  <a:lnTo>
                    <a:pt x="149305" y="71116"/>
                  </a:lnTo>
                  <a:lnTo>
                    <a:pt x="151105" y="71244"/>
                  </a:lnTo>
                  <a:lnTo>
                    <a:pt x="152906" y="71373"/>
                  </a:lnTo>
                  <a:lnTo>
                    <a:pt x="154835" y="71501"/>
                  </a:lnTo>
                  <a:lnTo>
                    <a:pt x="156635" y="71373"/>
                  </a:lnTo>
                  <a:lnTo>
                    <a:pt x="158436" y="71244"/>
                  </a:lnTo>
                  <a:lnTo>
                    <a:pt x="160236" y="71116"/>
                  </a:lnTo>
                  <a:lnTo>
                    <a:pt x="162036" y="70730"/>
                  </a:lnTo>
                  <a:lnTo>
                    <a:pt x="163708" y="70344"/>
                  </a:lnTo>
                  <a:lnTo>
                    <a:pt x="165380" y="69830"/>
                  </a:lnTo>
                  <a:lnTo>
                    <a:pt x="167052" y="69315"/>
                  </a:lnTo>
                  <a:lnTo>
                    <a:pt x="168724" y="68672"/>
                  </a:lnTo>
                  <a:lnTo>
                    <a:pt x="170267" y="67901"/>
                  </a:lnTo>
                  <a:lnTo>
                    <a:pt x="171810" y="67129"/>
                  </a:lnTo>
                  <a:lnTo>
                    <a:pt x="173225" y="66357"/>
                  </a:lnTo>
                  <a:lnTo>
                    <a:pt x="174768" y="65329"/>
                  </a:lnTo>
                  <a:lnTo>
                    <a:pt x="176183" y="64428"/>
                  </a:lnTo>
                  <a:lnTo>
                    <a:pt x="177469" y="63271"/>
                  </a:lnTo>
                  <a:lnTo>
                    <a:pt x="178755" y="62242"/>
                  </a:lnTo>
                  <a:lnTo>
                    <a:pt x="180041" y="60956"/>
                  </a:lnTo>
                  <a:lnTo>
                    <a:pt x="181198" y="59799"/>
                  </a:lnTo>
                  <a:lnTo>
                    <a:pt x="182227" y="58513"/>
                  </a:lnTo>
                  <a:lnTo>
                    <a:pt x="183384" y="57098"/>
                  </a:lnTo>
                  <a:lnTo>
                    <a:pt x="184284" y="55684"/>
                  </a:lnTo>
                  <a:lnTo>
                    <a:pt x="185185" y="54269"/>
                  </a:lnTo>
                  <a:lnTo>
                    <a:pt x="186085" y="52726"/>
                  </a:lnTo>
                  <a:lnTo>
                    <a:pt x="186856" y="51311"/>
                  </a:lnTo>
                  <a:lnTo>
                    <a:pt x="187628" y="49639"/>
                  </a:lnTo>
                  <a:lnTo>
                    <a:pt x="188271" y="48096"/>
                  </a:lnTo>
                  <a:lnTo>
                    <a:pt x="188785" y="46424"/>
                  </a:lnTo>
                  <a:lnTo>
                    <a:pt x="189300" y="44624"/>
                  </a:lnTo>
                  <a:lnTo>
                    <a:pt x="189686" y="42952"/>
                  </a:lnTo>
                  <a:lnTo>
                    <a:pt x="189943" y="41152"/>
                  </a:lnTo>
                  <a:lnTo>
                    <a:pt x="190200" y="39352"/>
                  </a:lnTo>
                  <a:lnTo>
                    <a:pt x="190329" y="37551"/>
                  </a:lnTo>
                  <a:lnTo>
                    <a:pt x="190329" y="35751"/>
                  </a:lnTo>
                  <a:lnTo>
                    <a:pt x="190329" y="33950"/>
                  </a:lnTo>
                  <a:lnTo>
                    <a:pt x="190200" y="32150"/>
                  </a:lnTo>
                  <a:lnTo>
                    <a:pt x="189943" y="30350"/>
                  </a:lnTo>
                  <a:lnTo>
                    <a:pt x="189686" y="28549"/>
                  </a:lnTo>
                  <a:lnTo>
                    <a:pt x="189300" y="26749"/>
                  </a:lnTo>
                  <a:lnTo>
                    <a:pt x="188785" y="25077"/>
                  </a:lnTo>
                  <a:lnTo>
                    <a:pt x="188271" y="23405"/>
                  </a:lnTo>
                  <a:lnTo>
                    <a:pt x="187628" y="21862"/>
                  </a:lnTo>
                  <a:lnTo>
                    <a:pt x="186856" y="20190"/>
                  </a:lnTo>
                  <a:lnTo>
                    <a:pt x="186085" y="18647"/>
                  </a:lnTo>
                  <a:lnTo>
                    <a:pt x="185185" y="17232"/>
                  </a:lnTo>
                  <a:lnTo>
                    <a:pt x="184284" y="15818"/>
                  </a:lnTo>
                  <a:lnTo>
                    <a:pt x="183384" y="14403"/>
                  </a:lnTo>
                  <a:lnTo>
                    <a:pt x="182227" y="12989"/>
                  </a:lnTo>
                  <a:lnTo>
                    <a:pt x="181198" y="11703"/>
                  </a:lnTo>
                  <a:lnTo>
                    <a:pt x="180041" y="10417"/>
                  </a:lnTo>
                  <a:lnTo>
                    <a:pt x="178755" y="9259"/>
                  </a:lnTo>
                  <a:lnTo>
                    <a:pt x="177469" y="8230"/>
                  </a:lnTo>
                  <a:lnTo>
                    <a:pt x="176183" y="7073"/>
                  </a:lnTo>
                  <a:lnTo>
                    <a:pt x="174768" y="6173"/>
                  </a:lnTo>
                  <a:lnTo>
                    <a:pt x="173225" y="5144"/>
                  </a:lnTo>
                  <a:lnTo>
                    <a:pt x="171810" y="4372"/>
                  </a:lnTo>
                  <a:lnTo>
                    <a:pt x="170267" y="3601"/>
                  </a:lnTo>
                  <a:lnTo>
                    <a:pt x="168724" y="2829"/>
                  </a:lnTo>
                  <a:lnTo>
                    <a:pt x="167052" y="2186"/>
                  </a:lnTo>
                  <a:lnTo>
                    <a:pt x="165380" y="1672"/>
                  </a:lnTo>
                  <a:lnTo>
                    <a:pt x="163708" y="1157"/>
                  </a:lnTo>
                  <a:lnTo>
                    <a:pt x="162036" y="772"/>
                  </a:lnTo>
                  <a:lnTo>
                    <a:pt x="160236" y="386"/>
                  </a:lnTo>
                  <a:lnTo>
                    <a:pt x="158436" y="257"/>
                  </a:lnTo>
                  <a:lnTo>
                    <a:pt x="156635" y="129"/>
                  </a:lnTo>
                  <a:lnTo>
                    <a:pt x="154835" y="0"/>
                  </a:lnTo>
                  <a:close/>
                  <a:moveTo>
                    <a:pt x="214248" y="0"/>
                  </a:moveTo>
                  <a:lnTo>
                    <a:pt x="211419" y="129"/>
                  </a:lnTo>
                  <a:lnTo>
                    <a:pt x="208718" y="514"/>
                  </a:lnTo>
                  <a:lnTo>
                    <a:pt x="206018" y="1029"/>
                  </a:lnTo>
                  <a:lnTo>
                    <a:pt x="203446" y="1672"/>
                  </a:lnTo>
                  <a:lnTo>
                    <a:pt x="204732" y="3472"/>
                  </a:lnTo>
                  <a:lnTo>
                    <a:pt x="205889" y="5401"/>
                  </a:lnTo>
                  <a:lnTo>
                    <a:pt x="207047" y="7330"/>
                  </a:lnTo>
                  <a:lnTo>
                    <a:pt x="208075" y="9259"/>
                  </a:lnTo>
                  <a:lnTo>
                    <a:pt x="208976" y="11317"/>
                  </a:lnTo>
                  <a:lnTo>
                    <a:pt x="209876" y="13374"/>
                  </a:lnTo>
                  <a:lnTo>
                    <a:pt x="210647" y="15432"/>
                  </a:lnTo>
                  <a:lnTo>
                    <a:pt x="211419" y="17618"/>
                  </a:lnTo>
                  <a:lnTo>
                    <a:pt x="212062" y="19676"/>
                  </a:lnTo>
                  <a:lnTo>
                    <a:pt x="212576" y="21862"/>
                  </a:lnTo>
                  <a:lnTo>
                    <a:pt x="213091" y="24177"/>
                  </a:lnTo>
                  <a:lnTo>
                    <a:pt x="213477" y="26363"/>
                  </a:lnTo>
                  <a:lnTo>
                    <a:pt x="213734" y="28678"/>
                  </a:lnTo>
                  <a:lnTo>
                    <a:pt x="213991" y="30993"/>
                  </a:lnTo>
                  <a:lnTo>
                    <a:pt x="214120" y="33436"/>
                  </a:lnTo>
                  <a:lnTo>
                    <a:pt x="214248" y="35751"/>
                  </a:lnTo>
                  <a:lnTo>
                    <a:pt x="214120" y="38066"/>
                  </a:lnTo>
                  <a:lnTo>
                    <a:pt x="213991" y="40509"/>
                  </a:lnTo>
                  <a:lnTo>
                    <a:pt x="213734" y="42824"/>
                  </a:lnTo>
                  <a:lnTo>
                    <a:pt x="213477" y="45010"/>
                  </a:lnTo>
                  <a:lnTo>
                    <a:pt x="213091" y="47325"/>
                  </a:lnTo>
                  <a:lnTo>
                    <a:pt x="212576" y="49511"/>
                  </a:lnTo>
                  <a:lnTo>
                    <a:pt x="211933" y="51697"/>
                  </a:lnTo>
                  <a:lnTo>
                    <a:pt x="211290" y="53883"/>
                  </a:lnTo>
                  <a:lnTo>
                    <a:pt x="210647" y="56069"/>
                  </a:lnTo>
                  <a:lnTo>
                    <a:pt x="209747" y="58127"/>
                  </a:lnTo>
                  <a:lnTo>
                    <a:pt x="208976" y="60185"/>
                  </a:lnTo>
                  <a:lnTo>
                    <a:pt x="207947" y="62114"/>
                  </a:lnTo>
                  <a:lnTo>
                    <a:pt x="206918" y="64171"/>
                  </a:lnTo>
                  <a:lnTo>
                    <a:pt x="205889" y="66100"/>
                  </a:lnTo>
                  <a:lnTo>
                    <a:pt x="203446" y="69830"/>
                  </a:lnTo>
                  <a:lnTo>
                    <a:pt x="206018" y="70473"/>
                  </a:lnTo>
                  <a:lnTo>
                    <a:pt x="208718" y="70987"/>
                  </a:lnTo>
                  <a:lnTo>
                    <a:pt x="211419" y="71373"/>
                  </a:lnTo>
                  <a:lnTo>
                    <a:pt x="214248" y="71501"/>
                  </a:lnTo>
                  <a:lnTo>
                    <a:pt x="216177" y="71373"/>
                  </a:lnTo>
                  <a:lnTo>
                    <a:pt x="217978" y="71244"/>
                  </a:lnTo>
                  <a:lnTo>
                    <a:pt x="219778" y="71116"/>
                  </a:lnTo>
                  <a:lnTo>
                    <a:pt x="221450" y="70730"/>
                  </a:lnTo>
                  <a:lnTo>
                    <a:pt x="223250" y="70344"/>
                  </a:lnTo>
                  <a:lnTo>
                    <a:pt x="224922" y="69830"/>
                  </a:lnTo>
                  <a:lnTo>
                    <a:pt x="226594" y="69315"/>
                  </a:lnTo>
                  <a:lnTo>
                    <a:pt x="228266" y="68672"/>
                  </a:lnTo>
                  <a:lnTo>
                    <a:pt x="229809" y="67901"/>
                  </a:lnTo>
                  <a:lnTo>
                    <a:pt x="231352" y="67129"/>
                  </a:lnTo>
                  <a:lnTo>
                    <a:pt x="232767" y="66357"/>
                  </a:lnTo>
                  <a:lnTo>
                    <a:pt x="234310" y="65329"/>
                  </a:lnTo>
                  <a:lnTo>
                    <a:pt x="235596" y="64428"/>
                  </a:lnTo>
                  <a:lnTo>
                    <a:pt x="237010" y="63271"/>
                  </a:lnTo>
                  <a:lnTo>
                    <a:pt x="238296" y="62242"/>
                  </a:lnTo>
                  <a:lnTo>
                    <a:pt x="239582" y="60956"/>
                  </a:lnTo>
                  <a:lnTo>
                    <a:pt x="240740" y="59799"/>
                  </a:lnTo>
                  <a:lnTo>
                    <a:pt x="241769" y="58513"/>
                  </a:lnTo>
                  <a:lnTo>
                    <a:pt x="242926" y="57098"/>
                  </a:lnTo>
                  <a:lnTo>
                    <a:pt x="243826" y="55684"/>
                  </a:lnTo>
                  <a:lnTo>
                    <a:pt x="244726" y="54269"/>
                  </a:lnTo>
                  <a:lnTo>
                    <a:pt x="245627" y="52726"/>
                  </a:lnTo>
                  <a:lnTo>
                    <a:pt x="246398" y="51311"/>
                  </a:lnTo>
                  <a:lnTo>
                    <a:pt x="247170" y="49639"/>
                  </a:lnTo>
                  <a:lnTo>
                    <a:pt x="247813" y="48096"/>
                  </a:lnTo>
                  <a:lnTo>
                    <a:pt x="248327" y="46424"/>
                  </a:lnTo>
                  <a:lnTo>
                    <a:pt x="248842" y="44624"/>
                  </a:lnTo>
                  <a:lnTo>
                    <a:pt x="249228" y="42952"/>
                  </a:lnTo>
                  <a:lnTo>
                    <a:pt x="249485" y="41152"/>
                  </a:lnTo>
                  <a:lnTo>
                    <a:pt x="249742" y="39352"/>
                  </a:lnTo>
                  <a:lnTo>
                    <a:pt x="249871" y="37551"/>
                  </a:lnTo>
                  <a:lnTo>
                    <a:pt x="249871" y="35751"/>
                  </a:lnTo>
                  <a:lnTo>
                    <a:pt x="249871" y="33950"/>
                  </a:lnTo>
                  <a:lnTo>
                    <a:pt x="249742" y="32150"/>
                  </a:lnTo>
                  <a:lnTo>
                    <a:pt x="249485" y="30350"/>
                  </a:lnTo>
                  <a:lnTo>
                    <a:pt x="249228" y="28549"/>
                  </a:lnTo>
                  <a:lnTo>
                    <a:pt x="248842" y="26749"/>
                  </a:lnTo>
                  <a:lnTo>
                    <a:pt x="248327" y="25077"/>
                  </a:lnTo>
                  <a:lnTo>
                    <a:pt x="247813" y="23405"/>
                  </a:lnTo>
                  <a:lnTo>
                    <a:pt x="247170" y="21862"/>
                  </a:lnTo>
                  <a:lnTo>
                    <a:pt x="246398" y="20190"/>
                  </a:lnTo>
                  <a:lnTo>
                    <a:pt x="245627" y="18647"/>
                  </a:lnTo>
                  <a:lnTo>
                    <a:pt x="244726" y="17232"/>
                  </a:lnTo>
                  <a:lnTo>
                    <a:pt x="243826" y="15818"/>
                  </a:lnTo>
                  <a:lnTo>
                    <a:pt x="242926" y="14403"/>
                  </a:lnTo>
                  <a:lnTo>
                    <a:pt x="241769" y="12989"/>
                  </a:lnTo>
                  <a:lnTo>
                    <a:pt x="240740" y="11703"/>
                  </a:lnTo>
                  <a:lnTo>
                    <a:pt x="239582" y="10417"/>
                  </a:lnTo>
                  <a:lnTo>
                    <a:pt x="238296" y="9259"/>
                  </a:lnTo>
                  <a:lnTo>
                    <a:pt x="237010" y="8230"/>
                  </a:lnTo>
                  <a:lnTo>
                    <a:pt x="235596" y="7073"/>
                  </a:lnTo>
                  <a:lnTo>
                    <a:pt x="234310" y="6173"/>
                  </a:lnTo>
                  <a:lnTo>
                    <a:pt x="232767" y="5144"/>
                  </a:lnTo>
                  <a:lnTo>
                    <a:pt x="231352" y="4372"/>
                  </a:lnTo>
                  <a:lnTo>
                    <a:pt x="229809" y="3601"/>
                  </a:lnTo>
                  <a:lnTo>
                    <a:pt x="228266" y="2829"/>
                  </a:lnTo>
                  <a:lnTo>
                    <a:pt x="226594" y="2186"/>
                  </a:lnTo>
                  <a:lnTo>
                    <a:pt x="224922" y="1672"/>
                  </a:lnTo>
                  <a:lnTo>
                    <a:pt x="223250" y="1157"/>
                  </a:lnTo>
                  <a:lnTo>
                    <a:pt x="221450" y="772"/>
                  </a:lnTo>
                  <a:lnTo>
                    <a:pt x="219778" y="386"/>
                  </a:lnTo>
                  <a:lnTo>
                    <a:pt x="217978" y="257"/>
                  </a:lnTo>
                  <a:lnTo>
                    <a:pt x="216177" y="129"/>
                  </a:lnTo>
                  <a:lnTo>
                    <a:pt x="214248" y="0"/>
                  </a:lnTo>
                  <a:close/>
                  <a:moveTo>
                    <a:pt x="35751" y="23791"/>
                  </a:moveTo>
                  <a:lnTo>
                    <a:pt x="35751" y="59542"/>
                  </a:lnTo>
                  <a:lnTo>
                    <a:pt x="0" y="59542"/>
                  </a:lnTo>
                  <a:lnTo>
                    <a:pt x="0" y="83333"/>
                  </a:lnTo>
                  <a:lnTo>
                    <a:pt x="35751" y="83333"/>
                  </a:lnTo>
                  <a:lnTo>
                    <a:pt x="35751" y="119083"/>
                  </a:lnTo>
                  <a:lnTo>
                    <a:pt x="59542" y="119083"/>
                  </a:lnTo>
                  <a:lnTo>
                    <a:pt x="59542" y="83333"/>
                  </a:lnTo>
                  <a:lnTo>
                    <a:pt x="95293" y="83333"/>
                  </a:lnTo>
                  <a:lnTo>
                    <a:pt x="95293" y="59542"/>
                  </a:lnTo>
                  <a:lnTo>
                    <a:pt x="59542" y="59542"/>
                  </a:lnTo>
                  <a:lnTo>
                    <a:pt x="59542" y="23791"/>
                  </a:lnTo>
                  <a:close/>
                  <a:moveTo>
                    <a:pt x="154835" y="95292"/>
                  </a:moveTo>
                  <a:lnTo>
                    <a:pt x="150077" y="95421"/>
                  </a:lnTo>
                  <a:lnTo>
                    <a:pt x="144933" y="95807"/>
                  </a:lnTo>
                  <a:lnTo>
                    <a:pt x="139403" y="96578"/>
                  </a:lnTo>
                  <a:lnTo>
                    <a:pt x="133616" y="97479"/>
                  </a:lnTo>
                  <a:lnTo>
                    <a:pt x="127700" y="98765"/>
                  </a:lnTo>
                  <a:lnTo>
                    <a:pt x="121656" y="100308"/>
                  </a:lnTo>
                  <a:lnTo>
                    <a:pt x="115869" y="102108"/>
                  </a:lnTo>
                  <a:lnTo>
                    <a:pt x="112911" y="103137"/>
                  </a:lnTo>
                  <a:lnTo>
                    <a:pt x="110082" y="104166"/>
                  </a:lnTo>
                  <a:lnTo>
                    <a:pt x="107381" y="105323"/>
                  </a:lnTo>
                  <a:lnTo>
                    <a:pt x="104681" y="106609"/>
                  </a:lnTo>
                  <a:lnTo>
                    <a:pt x="102109" y="107895"/>
                  </a:lnTo>
                  <a:lnTo>
                    <a:pt x="99665" y="109181"/>
                  </a:lnTo>
                  <a:lnTo>
                    <a:pt x="97350" y="110596"/>
                  </a:lnTo>
                  <a:lnTo>
                    <a:pt x="95164" y="112139"/>
                  </a:lnTo>
                  <a:lnTo>
                    <a:pt x="93107" y="113682"/>
                  </a:lnTo>
                  <a:lnTo>
                    <a:pt x="91178" y="115354"/>
                  </a:lnTo>
                  <a:lnTo>
                    <a:pt x="89377" y="117026"/>
                  </a:lnTo>
                  <a:lnTo>
                    <a:pt x="87963" y="118826"/>
                  </a:lnTo>
                  <a:lnTo>
                    <a:pt x="86548" y="120755"/>
                  </a:lnTo>
                  <a:lnTo>
                    <a:pt x="85391" y="122684"/>
                  </a:lnTo>
                  <a:lnTo>
                    <a:pt x="84490" y="124613"/>
                  </a:lnTo>
                  <a:lnTo>
                    <a:pt x="83847" y="126671"/>
                  </a:lnTo>
                  <a:lnTo>
                    <a:pt x="83462" y="128857"/>
                  </a:lnTo>
                  <a:lnTo>
                    <a:pt x="83333" y="131043"/>
                  </a:lnTo>
                  <a:lnTo>
                    <a:pt x="83333" y="154834"/>
                  </a:lnTo>
                  <a:lnTo>
                    <a:pt x="226208" y="154834"/>
                  </a:lnTo>
                  <a:lnTo>
                    <a:pt x="226208" y="131043"/>
                  </a:lnTo>
                  <a:lnTo>
                    <a:pt x="226079" y="128857"/>
                  </a:lnTo>
                  <a:lnTo>
                    <a:pt x="225694" y="126671"/>
                  </a:lnTo>
                  <a:lnTo>
                    <a:pt x="225051" y="124613"/>
                  </a:lnTo>
                  <a:lnTo>
                    <a:pt x="224150" y="122684"/>
                  </a:lnTo>
                  <a:lnTo>
                    <a:pt x="222993" y="120755"/>
                  </a:lnTo>
                  <a:lnTo>
                    <a:pt x="221707" y="118826"/>
                  </a:lnTo>
                  <a:lnTo>
                    <a:pt x="220164" y="117026"/>
                  </a:lnTo>
                  <a:lnTo>
                    <a:pt x="218363" y="115354"/>
                  </a:lnTo>
                  <a:lnTo>
                    <a:pt x="216563" y="113682"/>
                  </a:lnTo>
                  <a:lnTo>
                    <a:pt x="214505" y="112139"/>
                  </a:lnTo>
                  <a:lnTo>
                    <a:pt x="212191" y="110596"/>
                  </a:lnTo>
                  <a:lnTo>
                    <a:pt x="209876" y="109181"/>
                  </a:lnTo>
                  <a:lnTo>
                    <a:pt x="207432" y="107895"/>
                  </a:lnTo>
                  <a:lnTo>
                    <a:pt x="204860" y="106609"/>
                  </a:lnTo>
                  <a:lnTo>
                    <a:pt x="202160" y="105323"/>
                  </a:lnTo>
                  <a:lnTo>
                    <a:pt x="199459" y="104166"/>
                  </a:lnTo>
                  <a:lnTo>
                    <a:pt x="196630" y="103137"/>
                  </a:lnTo>
                  <a:lnTo>
                    <a:pt x="193672" y="102108"/>
                  </a:lnTo>
                  <a:lnTo>
                    <a:pt x="187885" y="100308"/>
                  </a:lnTo>
                  <a:lnTo>
                    <a:pt x="181841" y="98765"/>
                  </a:lnTo>
                  <a:lnTo>
                    <a:pt x="175925" y="97479"/>
                  </a:lnTo>
                  <a:lnTo>
                    <a:pt x="170267" y="96578"/>
                  </a:lnTo>
                  <a:lnTo>
                    <a:pt x="164737" y="95807"/>
                  </a:lnTo>
                  <a:lnTo>
                    <a:pt x="159464" y="95421"/>
                  </a:lnTo>
                  <a:lnTo>
                    <a:pt x="154835" y="95292"/>
                  </a:lnTo>
                  <a:close/>
                  <a:moveTo>
                    <a:pt x="233538" y="97221"/>
                  </a:moveTo>
                  <a:lnTo>
                    <a:pt x="235467" y="98893"/>
                  </a:lnTo>
                  <a:lnTo>
                    <a:pt x="237139" y="100565"/>
                  </a:lnTo>
                  <a:lnTo>
                    <a:pt x="238811" y="102365"/>
                  </a:lnTo>
                  <a:lnTo>
                    <a:pt x="240354" y="104166"/>
                  </a:lnTo>
                  <a:lnTo>
                    <a:pt x="241769" y="106095"/>
                  </a:lnTo>
                  <a:lnTo>
                    <a:pt x="243183" y="108024"/>
                  </a:lnTo>
                  <a:lnTo>
                    <a:pt x="244341" y="109953"/>
                  </a:lnTo>
                  <a:lnTo>
                    <a:pt x="245498" y="112139"/>
                  </a:lnTo>
                  <a:lnTo>
                    <a:pt x="246527" y="114197"/>
                  </a:lnTo>
                  <a:lnTo>
                    <a:pt x="247427" y="116383"/>
                  </a:lnTo>
                  <a:lnTo>
                    <a:pt x="248199" y="118698"/>
                  </a:lnTo>
                  <a:lnTo>
                    <a:pt x="248842" y="121012"/>
                  </a:lnTo>
                  <a:lnTo>
                    <a:pt x="249356" y="123456"/>
                  </a:lnTo>
                  <a:lnTo>
                    <a:pt x="249742" y="125899"/>
                  </a:lnTo>
                  <a:lnTo>
                    <a:pt x="249999" y="128342"/>
                  </a:lnTo>
                  <a:lnTo>
                    <a:pt x="249999" y="131043"/>
                  </a:lnTo>
                  <a:lnTo>
                    <a:pt x="249999" y="154834"/>
                  </a:lnTo>
                  <a:lnTo>
                    <a:pt x="285750" y="154834"/>
                  </a:lnTo>
                  <a:lnTo>
                    <a:pt x="285750" y="131043"/>
                  </a:lnTo>
                  <a:lnTo>
                    <a:pt x="285621" y="129243"/>
                  </a:lnTo>
                  <a:lnTo>
                    <a:pt x="285364" y="127699"/>
                  </a:lnTo>
                  <a:lnTo>
                    <a:pt x="284978" y="126028"/>
                  </a:lnTo>
                  <a:lnTo>
                    <a:pt x="284464" y="124484"/>
                  </a:lnTo>
                  <a:lnTo>
                    <a:pt x="283821" y="122941"/>
                  </a:lnTo>
                  <a:lnTo>
                    <a:pt x="282921" y="121398"/>
                  </a:lnTo>
                  <a:lnTo>
                    <a:pt x="282021" y="119983"/>
                  </a:lnTo>
                  <a:lnTo>
                    <a:pt x="280992" y="118569"/>
                  </a:lnTo>
                  <a:lnTo>
                    <a:pt x="279706" y="117154"/>
                  </a:lnTo>
                  <a:lnTo>
                    <a:pt x="278420" y="115868"/>
                  </a:lnTo>
                  <a:lnTo>
                    <a:pt x="277005" y="114582"/>
                  </a:lnTo>
                  <a:lnTo>
                    <a:pt x="275591" y="113296"/>
                  </a:lnTo>
                  <a:lnTo>
                    <a:pt x="273919" y="112139"/>
                  </a:lnTo>
                  <a:lnTo>
                    <a:pt x="272247" y="110982"/>
                  </a:lnTo>
                  <a:lnTo>
                    <a:pt x="268646" y="108795"/>
                  </a:lnTo>
                  <a:lnTo>
                    <a:pt x="264788" y="106738"/>
                  </a:lnTo>
                  <a:lnTo>
                    <a:pt x="260673" y="104937"/>
                  </a:lnTo>
                  <a:lnTo>
                    <a:pt x="256301" y="103137"/>
                  </a:lnTo>
                  <a:lnTo>
                    <a:pt x="251800" y="101594"/>
                  </a:lnTo>
                  <a:lnTo>
                    <a:pt x="247299" y="100308"/>
                  </a:lnTo>
                  <a:lnTo>
                    <a:pt x="242669" y="99022"/>
                  </a:lnTo>
                  <a:lnTo>
                    <a:pt x="238168" y="97993"/>
                  </a:lnTo>
                  <a:lnTo>
                    <a:pt x="233538" y="9722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sz="1800">
                <a:solidFill>
                  <a:srgbClr val="FBBC04"/>
                </a:solidFill>
                <a:latin typeface="Calibri"/>
                <a:ea typeface="Calibri"/>
                <a:cs typeface="Calibri"/>
                <a:sym typeface="Calibri"/>
              </a:endParaRPr>
            </a:p>
          </p:txBody>
        </p:sp>
      </p:grpSp>
      <p:grpSp>
        <p:nvGrpSpPr>
          <p:cNvPr id="449" name="Google Shape;449;p28"/>
          <p:cNvGrpSpPr/>
          <p:nvPr/>
        </p:nvGrpSpPr>
        <p:grpSpPr>
          <a:xfrm>
            <a:off x="3936093" y="3863057"/>
            <a:ext cx="3118200" cy="666300"/>
            <a:chOff x="3936093" y="3863057"/>
            <a:chExt cx="3118200" cy="666300"/>
          </a:xfrm>
        </p:grpSpPr>
        <p:sp>
          <p:nvSpPr>
            <p:cNvPr id="450" name="Google Shape;450;p28"/>
            <p:cNvSpPr/>
            <p:nvPr/>
          </p:nvSpPr>
          <p:spPr>
            <a:xfrm rot="10800000">
              <a:off x="3936093" y="3863057"/>
              <a:ext cx="3118200" cy="666300"/>
            </a:xfrm>
            <a:prstGeom prst="trapezoid">
              <a:avLst>
                <a:gd fmla="val 25000" name="adj"/>
              </a:avLst>
            </a:prstGeom>
            <a:solidFill>
              <a:srgbClr val="008F7C"/>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451" name="Google Shape;451;p28"/>
            <p:cNvSpPr txBox="1"/>
            <p:nvPr/>
          </p:nvSpPr>
          <p:spPr>
            <a:xfrm>
              <a:off x="4740410" y="4188351"/>
              <a:ext cx="1509600" cy="33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Google Sans Medium"/>
                  <a:ea typeface="Google Sans Medium"/>
                  <a:cs typeface="Google Sans Medium"/>
                  <a:sym typeface="Google Sans Medium"/>
                </a:rPr>
                <a:t>Closed deal</a:t>
              </a:r>
              <a:endParaRPr sz="1000">
                <a:solidFill>
                  <a:srgbClr val="FFFFFF"/>
                </a:solidFill>
                <a:latin typeface="Google Sans Medium"/>
                <a:ea typeface="Google Sans Medium"/>
                <a:cs typeface="Google Sans Medium"/>
                <a:sym typeface="Google Sans Medium"/>
              </a:endParaRPr>
            </a:p>
          </p:txBody>
        </p:sp>
        <p:sp>
          <p:nvSpPr>
            <p:cNvPr id="452" name="Google Shape;452;p28"/>
            <p:cNvSpPr/>
            <p:nvPr/>
          </p:nvSpPr>
          <p:spPr>
            <a:xfrm>
              <a:off x="5420185" y="3999685"/>
              <a:ext cx="212011" cy="144575"/>
            </a:xfrm>
            <a:custGeom>
              <a:rect b="b" l="l" r="r" t="t"/>
              <a:pathLst>
                <a:path extrusionOk="0" h="515" w="757">
                  <a:moveTo>
                    <a:pt x="39" y="192"/>
                  </a:moveTo>
                  <a:cubicBezTo>
                    <a:pt x="0" y="224"/>
                    <a:pt x="19" y="316"/>
                    <a:pt x="110" y="261"/>
                  </a:cubicBezTo>
                  <a:cubicBezTo>
                    <a:pt x="110" y="261"/>
                    <a:pt x="222" y="205"/>
                    <a:pt x="287" y="168"/>
                  </a:cubicBezTo>
                  <a:cubicBezTo>
                    <a:pt x="301" y="160"/>
                    <a:pt x="311" y="162"/>
                    <a:pt x="323" y="176"/>
                  </a:cubicBezTo>
                  <a:cubicBezTo>
                    <a:pt x="336" y="185"/>
                    <a:pt x="631" y="515"/>
                    <a:pt x="631" y="515"/>
                  </a:cubicBezTo>
                  <a:cubicBezTo>
                    <a:pt x="631" y="515"/>
                    <a:pt x="722" y="446"/>
                    <a:pt x="757" y="373"/>
                  </a:cubicBezTo>
                  <a:cubicBezTo>
                    <a:pt x="757" y="373"/>
                    <a:pt x="676" y="220"/>
                    <a:pt x="598" y="67"/>
                  </a:cubicBezTo>
                  <a:cubicBezTo>
                    <a:pt x="575" y="80"/>
                    <a:pt x="556" y="92"/>
                    <a:pt x="530" y="84"/>
                  </a:cubicBezTo>
                  <a:cubicBezTo>
                    <a:pt x="503" y="77"/>
                    <a:pt x="481" y="56"/>
                    <a:pt x="456" y="42"/>
                  </a:cubicBezTo>
                  <a:cubicBezTo>
                    <a:pt x="429" y="26"/>
                    <a:pt x="405" y="11"/>
                    <a:pt x="375" y="7"/>
                  </a:cubicBezTo>
                  <a:cubicBezTo>
                    <a:pt x="329" y="0"/>
                    <a:pt x="293" y="21"/>
                    <a:pt x="254" y="43"/>
                  </a:cubicBezTo>
                  <a:cubicBezTo>
                    <a:pt x="209" y="69"/>
                    <a:pt x="166" y="98"/>
                    <a:pt x="123" y="128"/>
                  </a:cubicBezTo>
                  <a:cubicBezTo>
                    <a:pt x="95" y="148"/>
                    <a:pt x="66" y="170"/>
                    <a:pt x="39" y="1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53" name="Google Shape;453;p28"/>
            <p:cNvSpPr/>
            <p:nvPr/>
          </p:nvSpPr>
          <p:spPr>
            <a:xfrm>
              <a:off x="5442782" y="4148992"/>
              <a:ext cx="54068" cy="55251"/>
            </a:xfrm>
            <a:custGeom>
              <a:rect b="b" l="l" r="r" t="t"/>
              <a:pathLst>
                <a:path extrusionOk="0" h="197" w="193">
                  <a:moveTo>
                    <a:pt x="15" y="174"/>
                  </a:moveTo>
                  <a:cubicBezTo>
                    <a:pt x="0" y="152"/>
                    <a:pt x="3" y="121"/>
                    <a:pt x="22" y="103"/>
                  </a:cubicBezTo>
                  <a:cubicBezTo>
                    <a:pt x="116" y="18"/>
                    <a:pt x="116" y="18"/>
                    <a:pt x="116" y="18"/>
                  </a:cubicBezTo>
                  <a:cubicBezTo>
                    <a:pt x="135" y="0"/>
                    <a:pt x="162" y="3"/>
                    <a:pt x="178" y="24"/>
                  </a:cubicBezTo>
                  <a:cubicBezTo>
                    <a:pt x="178" y="24"/>
                    <a:pt x="178" y="24"/>
                    <a:pt x="178" y="24"/>
                  </a:cubicBezTo>
                  <a:cubicBezTo>
                    <a:pt x="193" y="45"/>
                    <a:pt x="190" y="76"/>
                    <a:pt x="171" y="94"/>
                  </a:cubicBezTo>
                  <a:cubicBezTo>
                    <a:pt x="78" y="180"/>
                    <a:pt x="78" y="180"/>
                    <a:pt x="78" y="180"/>
                  </a:cubicBezTo>
                  <a:cubicBezTo>
                    <a:pt x="59" y="197"/>
                    <a:pt x="31" y="195"/>
                    <a:pt x="15" y="17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54" name="Google Shape;454;p28"/>
            <p:cNvSpPr/>
            <p:nvPr/>
          </p:nvSpPr>
          <p:spPr>
            <a:xfrm>
              <a:off x="5418765" y="4132192"/>
              <a:ext cx="48389" cy="50163"/>
            </a:xfrm>
            <a:custGeom>
              <a:rect b="b" l="l" r="r" t="t"/>
              <a:pathLst>
                <a:path extrusionOk="0" h="179" w="173">
                  <a:moveTo>
                    <a:pt x="15" y="155"/>
                  </a:moveTo>
                  <a:cubicBezTo>
                    <a:pt x="0" y="134"/>
                    <a:pt x="3" y="102"/>
                    <a:pt x="22" y="85"/>
                  </a:cubicBezTo>
                  <a:cubicBezTo>
                    <a:pt x="95" y="17"/>
                    <a:pt x="95" y="17"/>
                    <a:pt x="95" y="17"/>
                  </a:cubicBezTo>
                  <a:cubicBezTo>
                    <a:pt x="114" y="0"/>
                    <a:pt x="142" y="2"/>
                    <a:pt x="158" y="23"/>
                  </a:cubicBezTo>
                  <a:cubicBezTo>
                    <a:pt x="158" y="23"/>
                    <a:pt x="158" y="23"/>
                    <a:pt x="158" y="23"/>
                  </a:cubicBezTo>
                  <a:cubicBezTo>
                    <a:pt x="173" y="44"/>
                    <a:pt x="170" y="76"/>
                    <a:pt x="151" y="94"/>
                  </a:cubicBezTo>
                  <a:cubicBezTo>
                    <a:pt x="77" y="161"/>
                    <a:pt x="77" y="161"/>
                    <a:pt x="77" y="161"/>
                  </a:cubicBezTo>
                  <a:cubicBezTo>
                    <a:pt x="58" y="179"/>
                    <a:pt x="30" y="176"/>
                    <a:pt x="15" y="15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55" name="Google Shape;455;p28"/>
            <p:cNvSpPr/>
            <p:nvPr/>
          </p:nvSpPr>
          <p:spPr>
            <a:xfrm>
              <a:off x="5389543" y="4129944"/>
              <a:ext cx="33127" cy="35020"/>
            </a:xfrm>
            <a:custGeom>
              <a:rect b="b" l="l" r="r" t="t"/>
              <a:pathLst>
                <a:path extrusionOk="0" h="125" w="118">
                  <a:moveTo>
                    <a:pt x="14" y="99"/>
                  </a:moveTo>
                  <a:cubicBezTo>
                    <a:pt x="0" y="77"/>
                    <a:pt x="5" y="46"/>
                    <a:pt x="24" y="29"/>
                  </a:cubicBezTo>
                  <a:cubicBezTo>
                    <a:pt x="41" y="16"/>
                    <a:pt x="41" y="16"/>
                    <a:pt x="41" y="16"/>
                  </a:cubicBezTo>
                  <a:cubicBezTo>
                    <a:pt x="61" y="0"/>
                    <a:pt x="88" y="4"/>
                    <a:pt x="103" y="26"/>
                  </a:cubicBezTo>
                  <a:cubicBezTo>
                    <a:pt x="104" y="27"/>
                    <a:pt x="104" y="27"/>
                    <a:pt x="104" y="27"/>
                  </a:cubicBezTo>
                  <a:cubicBezTo>
                    <a:pt x="118" y="49"/>
                    <a:pt x="113" y="79"/>
                    <a:pt x="93" y="96"/>
                  </a:cubicBezTo>
                  <a:cubicBezTo>
                    <a:pt x="76" y="109"/>
                    <a:pt x="76" y="109"/>
                    <a:pt x="76" y="109"/>
                  </a:cubicBezTo>
                  <a:cubicBezTo>
                    <a:pt x="56" y="125"/>
                    <a:pt x="29" y="121"/>
                    <a:pt x="14" y="9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56" name="Google Shape;456;p28"/>
            <p:cNvSpPr/>
            <p:nvPr/>
          </p:nvSpPr>
          <p:spPr>
            <a:xfrm>
              <a:off x="5475317" y="4178215"/>
              <a:ext cx="38924" cy="42946"/>
            </a:xfrm>
            <a:custGeom>
              <a:rect b="b" l="l" r="r" t="t"/>
              <a:pathLst>
                <a:path extrusionOk="0" h="153" w="139">
                  <a:moveTo>
                    <a:pt x="122" y="22"/>
                  </a:moveTo>
                  <a:cubicBezTo>
                    <a:pt x="106" y="2"/>
                    <a:pt x="78" y="0"/>
                    <a:pt x="60" y="19"/>
                  </a:cubicBezTo>
                  <a:cubicBezTo>
                    <a:pt x="20" y="61"/>
                    <a:pt x="20" y="61"/>
                    <a:pt x="20" y="61"/>
                  </a:cubicBezTo>
                  <a:cubicBezTo>
                    <a:pt x="2" y="80"/>
                    <a:pt x="0" y="112"/>
                    <a:pt x="16" y="132"/>
                  </a:cubicBezTo>
                  <a:cubicBezTo>
                    <a:pt x="32" y="152"/>
                    <a:pt x="60" y="153"/>
                    <a:pt x="78" y="134"/>
                  </a:cubicBezTo>
                  <a:cubicBezTo>
                    <a:pt x="119" y="92"/>
                    <a:pt x="119" y="92"/>
                    <a:pt x="119" y="92"/>
                  </a:cubicBezTo>
                  <a:cubicBezTo>
                    <a:pt x="137" y="74"/>
                    <a:pt x="139" y="42"/>
                    <a:pt x="122" y="2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57" name="Google Shape;457;p28"/>
            <p:cNvSpPr/>
            <p:nvPr/>
          </p:nvSpPr>
          <p:spPr>
            <a:xfrm>
              <a:off x="5594100" y="3992469"/>
              <a:ext cx="79031" cy="113577"/>
            </a:xfrm>
            <a:custGeom>
              <a:rect b="b" l="l" r="r" t="t"/>
              <a:pathLst>
                <a:path extrusionOk="0" h="405" w="282">
                  <a:moveTo>
                    <a:pt x="276" y="330"/>
                  </a:moveTo>
                  <a:cubicBezTo>
                    <a:pt x="282" y="343"/>
                    <a:pt x="279" y="358"/>
                    <a:pt x="268" y="364"/>
                  </a:cubicBezTo>
                  <a:cubicBezTo>
                    <a:pt x="200" y="399"/>
                    <a:pt x="200" y="399"/>
                    <a:pt x="200" y="399"/>
                  </a:cubicBezTo>
                  <a:cubicBezTo>
                    <a:pt x="189" y="405"/>
                    <a:pt x="174" y="399"/>
                    <a:pt x="168" y="387"/>
                  </a:cubicBezTo>
                  <a:cubicBezTo>
                    <a:pt x="6" y="75"/>
                    <a:pt x="6" y="75"/>
                    <a:pt x="6" y="75"/>
                  </a:cubicBezTo>
                  <a:cubicBezTo>
                    <a:pt x="0" y="62"/>
                    <a:pt x="3" y="47"/>
                    <a:pt x="14" y="41"/>
                  </a:cubicBezTo>
                  <a:cubicBezTo>
                    <a:pt x="82" y="5"/>
                    <a:pt x="82" y="5"/>
                    <a:pt x="82" y="5"/>
                  </a:cubicBezTo>
                  <a:cubicBezTo>
                    <a:pt x="93" y="0"/>
                    <a:pt x="108" y="5"/>
                    <a:pt x="114" y="18"/>
                  </a:cubicBezTo>
                  <a:lnTo>
                    <a:pt x="276" y="33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58" name="Google Shape;458;p28"/>
            <p:cNvSpPr/>
            <p:nvPr/>
          </p:nvSpPr>
          <p:spPr>
            <a:xfrm>
              <a:off x="5317255" y="3991049"/>
              <a:ext cx="67909" cy="114997"/>
            </a:xfrm>
            <a:custGeom>
              <a:rect b="b" l="l" r="r" t="t"/>
              <a:pathLst>
                <a:path extrusionOk="0" h="410" w="242">
                  <a:moveTo>
                    <a:pt x="113" y="389"/>
                  </a:moveTo>
                  <a:cubicBezTo>
                    <a:pt x="108" y="402"/>
                    <a:pt x="95" y="410"/>
                    <a:pt x="84" y="406"/>
                  </a:cubicBezTo>
                  <a:cubicBezTo>
                    <a:pt x="16" y="382"/>
                    <a:pt x="16" y="382"/>
                    <a:pt x="16" y="382"/>
                  </a:cubicBezTo>
                  <a:cubicBezTo>
                    <a:pt x="5" y="378"/>
                    <a:pt x="0" y="363"/>
                    <a:pt x="5" y="350"/>
                  </a:cubicBezTo>
                  <a:cubicBezTo>
                    <a:pt x="129" y="21"/>
                    <a:pt x="129" y="21"/>
                    <a:pt x="129" y="21"/>
                  </a:cubicBezTo>
                  <a:cubicBezTo>
                    <a:pt x="134" y="8"/>
                    <a:pt x="147" y="0"/>
                    <a:pt x="158" y="4"/>
                  </a:cubicBezTo>
                  <a:cubicBezTo>
                    <a:pt x="226" y="28"/>
                    <a:pt x="226" y="28"/>
                    <a:pt x="226" y="28"/>
                  </a:cubicBezTo>
                  <a:cubicBezTo>
                    <a:pt x="237" y="32"/>
                    <a:pt x="242" y="47"/>
                    <a:pt x="237" y="60"/>
                  </a:cubicBezTo>
                  <a:lnTo>
                    <a:pt x="113" y="38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59" name="Google Shape;459;p28"/>
            <p:cNvSpPr/>
            <p:nvPr/>
          </p:nvSpPr>
          <p:spPr>
            <a:xfrm>
              <a:off x="5505604" y="4122609"/>
              <a:ext cx="98907" cy="89205"/>
            </a:xfrm>
            <a:custGeom>
              <a:rect b="b" l="l" r="r" t="t"/>
              <a:pathLst>
                <a:path extrusionOk="0" h="318" w="353">
                  <a:moveTo>
                    <a:pt x="322" y="117"/>
                  </a:moveTo>
                  <a:cubicBezTo>
                    <a:pt x="322" y="117"/>
                    <a:pt x="322" y="117"/>
                    <a:pt x="322" y="117"/>
                  </a:cubicBezTo>
                  <a:cubicBezTo>
                    <a:pt x="321" y="125"/>
                    <a:pt x="318" y="131"/>
                    <a:pt x="313" y="137"/>
                  </a:cubicBezTo>
                  <a:cubicBezTo>
                    <a:pt x="304" y="148"/>
                    <a:pt x="292" y="153"/>
                    <a:pt x="280" y="153"/>
                  </a:cubicBezTo>
                  <a:cubicBezTo>
                    <a:pt x="267" y="153"/>
                    <a:pt x="255" y="147"/>
                    <a:pt x="245" y="136"/>
                  </a:cubicBezTo>
                  <a:cubicBezTo>
                    <a:pt x="128" y="4"/>
                    <a:pt x="128" y="4"/>
                    <a:pt x="128" y="4"/>
                  </a:cubicBezTo>
                  <a:cubicBezTo>
                    <a:pt x="126" y="1"/>
                    <a:pt x="123" y="0"/>
                    <a:pt x="121" y="0"/>
                  </a:cubicBezTo>
                  <a:cubicBezTo>
                    <a:pt x="109" y="0"/>
                    <a:pt x="97" y="18"/>
                    <a:pt x="107" y="29"/>
                  </a:cubicBezTo>
                  <a:cubicBezTo>
                    <a:pt x="203" y="135"/>
                    <a:pt x="203" y="135"/>
                    <a:pt x="203" y="135"/>
                  </a:cubicBezTo>
                  <a:cubicBezTo>
                    <a:pt x="221" y="156"/>
                    <a:pt x="221" y="188"/>
                    <a:pt x="203" y="208"/>
                  </a:cubicBezTo>
                  <a:cubicBezTo>
                    <a:pt x="195" y="217"/>
                    <a:pt x="185" y="222"/>
                    <a:pt x="174" y="222"/>
                  </a:cubicBezTo>
                  <a:cubicBezTo>
                    <a:pt x="162" y="222"/>
                    <a:pt x="150" y="216"/>
                    <a:pt x="140" y="205"/>
                  </a:cubicBezTo>
                  <a:cubicBezTo>
                    <a:pt x="30" y="82"/>
                    <a:pt x="30" y="82"/>
                    <a:pt x="30" y="82"/>
                  </a:cubicBezTo>
                  <a:cubicBezTo>
                    <a:pt x="28" y="78"/>
                    <a:pt x="25" y="77"/>
                    <a:pt x="22" y="77"/>
                  </a:cubicBezTo>
                  <a:cubicBezTo>
                    <a:pt x="11" y="77"/>
                    <a:pt x="0" y="94"/>
                    <a:pt x="11" y="106"/>
                  </a:cubicBezTo>
                  <a:cubicBezTo>
                    <a:pt x="96" y="203"/>
                    <a:pt x="96" y="203"/>
                    <a:pt x="96" y="203"/>
                  </a:cubicBezTo>
                  <a:cubicBezTo>
                    <a:pt x="113" y="223"/>
                    <a:pt x="112" y="255"/>
                    <a:pt x="94" y="274"/>
                  </a:cubicBezTo>
                  <a:cubicBezTo>
                    <a:pt x="86" y="283"/>
                    <a:pt x="77" y="288"/>
                    <a:pt x="67" y="288"/>
                  </a:cubicBezTo>
                  <a:cubicBezTo>
                    <a:pt x="61" y="288"/>
                    <a:pt x="55" y="286"/>
                    <a:pt x="49" y="283"/>
                  </a:cubicBezTo>
                  <a:cubicBezTo>
                    <a:pt x="46" y="293"/>
                    <a:pt x="41" y="301"/>
                    <a:pt x="34" y="309"/>
                  </a:cubicBezTo>
                  <a:cubicBezTo>
                    <a:pt x="44" y="315"/>
                    <a:pt x="55" y="318"/>
                    <a:pt x="67" y="318"/>
                  </a:cubicBezTo>
                  <a:cubicBezTo>
                    <a:pt x="85" y="318"/>
                    <a:pt x="102" y="310"/>
                    <a:pt x="116" y="295"/>
                  </a:cubicBezTo>
                  <a:cubicBezTo>
                    <a:pt x="129" y="280"/>
                    <a:pt x="136" y="261"/>
                    <a:pt x="137" y="241"/>
                  </a:cubicBezTo>
                  <a:cubicBezTo>
                    <a:pt x="149" y="248"/>
                    <a:pt x="161" y="252"/>
                    <a:pt x="174" y="252"/>
                  </a:cubicBezTo>
                  <a:cubicBezTo>
                    <a:pt x="193" y="252"/>
                    <a:pt x="211" y="244"/>
                    <a:pt x="225" y="229"/>
                  </a:cubicBezTo>
                  <a:cubicBezTo>
                    <a:pt x="238" y="214"/>
                    <a:pt x="245" y="194"/>
                    <a:pt x="246" y="174"/>
                  </a:cubicBezTo>
                  <a:cubicBezTo>
                    <a:pt x="256" y="180"/>
                    <a:pt x="268" y="183"/>
                    <a:pt x="280" y="183"/>
                  </a:cubicBezTo>
                  <a:cubicBezTo>
                    <a:pt x="300" y="183"/>
                    <a:pt x="320" y="174"/>
                    <a:pt x="334" y="158"/>
                  </a:cubicBezTo>
                  <a:cubicBezTo>
                    <a:pt x="348" y="143"/>
                    <a:pt x="350" y="127"/>
                    <a:pt x="352" y="115"/>
                  </a:cubicBezTo>
                  <a:cubicBezTo>
                    <a:pt x="353" y="109"/>
                    <a:pt x="351" y="103"/>
                    <a:pt x="349" y="97"/>
                  </a:cubicBezTo>
                  <a:cubicBezTo>
                    <a:pt x="345" y="100"/>
                    <a:pt x="343" y="101"/>
                    <a:pt x="343" y="102"/>
                  </a:cubicBezTo>
                  <a:lnTo>
                    <a:pt x="322" y="11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60" name="Google Shape;460;p28"/>
            <p:cNvSpPr/>
            <p:nvPr/>
          </p:nvSpPr>
          <p:spPr>
            <a:xfrm>
              <a:off x="5359019" y="3997792"/>
              <a:ext cx="128129" cy="137712"/>
            </a:xfrm>
            <a:custGeom>
              <a:rect b="b" l="l" r="r" t="t"/>
              <a:pathLst>
                <a:path extrusionOk="0" h="491" w="457">
                  <a:moveTo>
                    <a:pt x="115" y="476"/>
                  </a:moveTo>
                  <a:cubicBezTo>
                    <a:pt x="116" y="476"/>
                    <a:pt x="116" y="476"/>
                    <a:pt x="116" y="476"/>
                  </a:cubicBezTo>
                  <a:cubicBezTo>
                    <a:pt x="116" y="476"/>
                    <a:pt x="116" y="476"/>
                    <a:pt x="116" y="476"/>
                  </a:cubicBezTo>
                  <a:cubicBezTo>
                    <a:pt x="123" y="470"/>
                    <a:pt x="123" y="470"/>
                    <a:pt x="123" y="470"/>
                  </a:cubicBezTo>
                  <a:cubicBezTo>
                    <a:pt x="66" y="412"/>
                    <a:pt x="31" y="369"/>
                    <a:pt x="31" y="369"/>
                  </a:cubicBezTo>
                  <a:cubicBezTo>
                    <a:pt x="86" y="229"/>
                    <a:pt x="148" y="59"/>
                    <a:pt x="148" y="59"/>
                  </a:cubicBezTo>
                  <a:cubicBezTo>
                    <a:pt x="147" y="69"/>
                    <a:pt x="180" y="86"/>
                    <a:pt x="187" y="88"/>
                  </a:cubicBezTo>
                  <a:cubicBezTo>
                    <a:pt x="197" y="93"/>
                    <a:pt x="209" y="95"/>
                    <a:pt x="221" y="95"/>
                  </a:cubicBezTo>
                  <a:cubicBezTo>
                    <a:pt x="224" y="95"/>
                    <a:pt x="227" y="95"/>
                    <a:pt x="231" y="94"/>
                  </a:cubicBezTo>
                  <a:cubicBezTo>
                    <a:pt x="265" y="91"/>
                    <a:pt x="297" y="71"/>
                    <a:pt x="327" y="54"/>
                  </a:cubicBezTo>
                  <a:cubicBezTo>
                    <a:pt x="348" y="43"/>
                    <a:pt x="373" y="31"/>
                    <a:pt x="397" y="31"/>
                  </a:cubicBezTo>
                  <a:cubicBezTo>
                    <a:pt x="408" y="31"/>
                    <a:pt x="419" y="34"/>
                    <a:pt x="429" y="40"/>
                  </a:cubicBezTo>
                  <a:cubicBezTo>
                    <a:pt x="439" y="35"/>
                    <a:pt x="448" y="29"/>
                    <a:pt x="457" y="24"/>
                  </a:cubicBezTo>
                  <a:cubicBezTo>
                    <a:pt x="455" y="22"/>
                    <a:pt x="453" y="21"/>
                    <a:pt x="451" y="19"/>
                  </a:cubicBezTo>
                  <a:cubicBezTo>
                    <a:pt x="436" y="7"/>
                    <a:pt x="418" y="0"/>
                    <a:pt x="397" y="0"/>
                  </a:cubicBezTo>
                  <a:cubicBezTo>
                    <a:pt x="365" y="0"/>
                    <a:pt x="334" y="16"/>
                    <a:pt x="314" y="27"/>
                  </a:cubicBezTo>
                  <a:cubicBezTo>
                    <a:pt x="306" y="32"/>
                    <a:pt x="306" y="32"/>
                    <a:pt x="306" y="32"/>
                  </a:cubicBezTo>
                  <a:cubicBezTo>
                    <a:pt x="280" y="46"/>
                    <a:pt x="253" y="62"/>
                    <a:pt x="228" y="64"/>
                  </a:cubicBezTo>
                  <a:cubicBezTo>
                    <a:pt x="226" y="64"/>
                    <a:pt x="223" y="64"/>
                    <a:pt x="221" y="64"/>
                  </a:cubicBezTo>
                  <a:cubicBezTo>
                    <a:pt x="212" y="64"/>
                    <a:pt x="204" y="63"/>
                    <a:pt x="197" y="60"/>
                  </a:cubicBezTo>
                  <a:cubicBezTo>
                    <a:pt x="192" y="58"/>
                    <a:pt x="180" y="51"/>
                    <a:pt x="175" y="47"/>
                  </a:cubicBezTo>
                  <a:cubicBezTo>
                    <a:pt x="171" y="38"/>
                    <a:pt x="163" y="31"/>
                    <a:pt x="154" y="29"/>
                  </a:cubicBezTo>
                  <a:cubicBezTo>
                    <a:pt x="152" y="29"/>
                    <a:pt x="150" y="28"/>
                    <a:pt x="148" y="28"/>
                  </a:cubicBezTo>
                  <a:cubicBezTo>
                    <a:pt x="136" y="28"/>
                    <a:pt x="125" y="36"/>
                    <a:pt x="121" y="48"/>
                  </a:cubicBezTo>
                  <a:cubicBezTo>
                    <a:pt x="120" y="50"/>
                    <a:pt x="58" y="220"/>
                    <a:pt x="4" y="358"/>
                  </a:cubicBezTo>
                  <a:cubicBezTo>
                    <a:pt x="0" y="368"/>
                    <a:pt x="2" y="380"/>
                    <a:pt x="9" y="389"/>
                  </a:cubicBezTo>
                  <a:cubicBezTo>
                    <a:pt x="10" y="391"/>
                    <a:pt x="45" y="433"/>
                    <a:pt x="102" y="491"/>
                  </a:cubicBezTo>
                  <a:cubicBezTo>
                    <a:pt x="106" y="486"/>
                    <a:pt x="110" y="481"/>
                    <a:pt x="115" y="47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grpSp>
        <p:nvGrpSpPr>
          <p:cNvPr id="461" name="Google Shape;461;p28"/>
          <p:cNvGrpSpPr/>
          <p:nvPr/>
        </p:nvGrpSpPr>
        <p:grpSpPr>
          <a:xfrm>
            <a:off x="226275" y="1487750"/>
            <a:ext cx="3757400" cy="3180900"/>
            <a:chOff x="226275" y="1487750"/>
            <a:chExt cx="3757400" cy="3180900"/>
          </a:xfrm>
        </p:grpSpPr>
        <p:sp>
          <p:nvSpPr>
            <p:cNvPr id="462" name="Google Shape;462;p28"/>
            <p:cNvSpPr/>
            <p:nvPr/>
          </p:nvSpPr>
          <p:spPr>
            <a:xfrm>
              <a:off x="486875" y="1530255"/>
              <a:ext cx="3496800" cy="2999100"/>
            </a:xfrm>
            <a:prstGeom prst="trapezoid">
              <a:avLst>
                <a:gd fmla="val 25000" name="adj"/>
              </a:avLst>
            </a:prstGeom>
            <a:solidFill>
              <a:srgbClr val="F3F3F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463" name="Google Shape;463;p28"/>
            <p:cNvSpPr/>
            <p:nvPr/>
          </p:nvSpPr>
          <p:spPr>
            <a:xfrm>
              <a:off x="226275" y="1487750"/>
              <a:ext cx="1509600" cy="318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8"/>
            <p:cNvSpPr txBox="1"/>
            <p:nvPr/>
          </p:nvSpPr>
          <p:spPr>
            <a:xfrm>
              <a:off x="1848874" y="1698384"/>
              <a:ext cx="1534200" cy="33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rgbClr val="80CBC4"/>
                  </a:solidFill>
                  <a:latin typeface="Google Sans Medium"/>
                  <a:ea typeface="Google Sans Medium"/>
                  <a:cs typeface="Google Sans Medium"/>
                  <a:sym typeface="Google Sans Medium"/>
                </a:rPr>
                <a:t>Engaged visitors</a:t>
              </a:r>
              <a:endParaRPr sz="1200">
                <a:solidFill>
                  <a:srgbClr val="80CBC4"/>
                </a:solidFill>
                <a:latin typeface="Google Sans Medium"/>
                <a:ea typeface="Google Sans Medium"/>
                <a:cs typeface="Google Sans Medium"/>
                <a:sym typeface="Google Sans Medium"/>
              </a:endParaRPr>
            </a:p>
          </p:txBody>
        </p:sp>
        <p:sp>
          <p:nvSpPr>
            <p:cNvPr id="465" name="Google Shape;465;p28"/>
            <p:cNvSpPr txBox="1"/>
            <p:nvPr/>
          </p:nvSpPr>
          <p:spPr>
            <a:xfrm>
              <a:off x="1957624" y="2525952"/>
              <a:ext cx="13167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80CBC4"/>
                  </a:solidFill>
                  <a:latin typeface="Google Sans Medium"/>
                  <a:ea typeface="Google Sans Medium"/>
                  <a:cs typeface="Google Sans Medium"/>
                  <a:sym typeface="Google Sans Medium"/>
                </a:rPr>
                <a:t>Leads</a:t>
              </a:r>
              <a:endParaRPr sz="1200">
                <a:solidFill>
                  <a:srgbClr val="80CBC4"/>
                </a:solidFill>
                <a:latin typeface="Google Sans Medium"/>
                <a:ea typeface="Google Sans Medium"/>
                <a:cs typeface="Google Sans Medium"/>
                <a:sym typeface="Google Sans Medium"/>
              </a:endParaRPr>
            </a:p>
          </p:txBody>
        </p:sp>
        <p:sp>
          <p:nvSpPr>
            <p:cNvPr id="466" name="Google Shape;466;p28"/>
            <p:cNvSpPr txBox="1"/>
            <p:nvPr/>
          </p:nvSpPr>
          <p:spPr>
            <a:xfrm>
              <a:off x="1887874" y="3303541"/>
              <a:ext cx="14562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00BFA5"/>
                  </a:solidFill>
                  <a:latin typeface="Google Sans Medium"/>
                  <a:ea typeface="Google Sans Medium"/>
                  <a:cs typeface="Google Sans Medium"/>
                  <a:sym typeface="Google Sans Medium"/>
                </a:rPr>
                <a:t>Qualified leads</a:t>
              </a:r>
              <a:endParaRPr sz="1200">
                <a:solidFill>
                  <a:srgbClr val="00BFA5"/>
                </a:solidFill>
                <a:latin typeface="Google Sans Medium"/>
                <a:ea typeface="Google Sans Medium"/>
                <a:cs typeface="Google Sans Medium"/>
                <a:sym typeface="Google Sans Medium"/>
              </a:endParaRPr>
            </a:p>
          </p:txBody>
        </p:sp>
        <p:sp>
          <p:nvSpPr>
            <p:cNvPr id="467" name="Google Shape;467;p28"/>
            <p:cNvSpPr txBox="1"/>
            <p:nvPr/>
          </p:nvSpPr>
          <p:spPr>
            <a:xfrm>
              <a:off x="1957624" y="4081157"/>
              <a:ext cx="13167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008F7C"/>
                  </a:solidFill>
                  <a:latin typeface="Google Sans Medium"/>
                  <a:ea typeface="Google Sans Medium"/>
                  <a:cs typeface="Google Sans Medium"/>
                  <a:sym typeface="Google Sans Medium"/>
                </a:rPr>
                <a:t>Buyers</a:t>
              </a:r>
              <a:endParaRPr sz="1200">
                <a:solidFill>
                  <a:srgbClr val="008F7C"/>
                </a:solidFill>
                <a:latin typeface="Google Sans Medium"/>
                <a:ea typeface="Google Sans Medium"/>
                <a:cs typeface="Google Sans Medium"/>
                <a:sym typeface="Google Sans Medium"/>
              </a:endParaRPr>
            </a:p>
          </p:txBody>
        </p:sp>
        <p:sp>
          <p:nvSpPr>
            <p:cNvPr id="468" name="Google Shape;468;p28"/>
            <p:cNvSpPr/>
            <p:nvPr/>
          </p:nvSpPr>
          <p:spPr>
            <a:xfrm rot="5400000">
              <a:off x="2576314" y="2130288"/>
              <a:ext cx="79200" cy="1947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8"/>
            <p:cNvSpPr/>
            <p:nvPr/>
          </p:nvSpPr>
          <p:spPr>
            <a:xfrm rot="5400000">
              <a:off x="2576314" y="2209403"/>
              <a:ext cx="79200" cy="1947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8"/>
            <p:cNvSpPr/>
            <p:nvPr/>
          </p:nvSpPr>
          <p:spPr>
            <a:xfrm rot="5400000">
              <a:off x="2576314" y="2908319"/>
              <a:ext cx="79200" cy="1947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8"/>
            <p:cNvSpPr/>
            <p:nvPr/>
          </p:nvSpPr>
          <p:spPr>
            <a:xfrm rot="5400000">
              <a:off x="2576314" y="2987434"/>
              <a:ext cx="79200" cy="1947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8"/>
            <p:cNvSpPr/>
            <p:nvPr/>
          </p:nvSpPr>
          <p:spPr>
            <a:xfrm rot="5400000">
              <a:off x="2576314" y="3686350"/>
              <a:ext cx="79200" cy="1947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8"/>
            <p:cNvSpPr/>
            <p:nvPr/>
          </p:nvSpPr>
          <p:spPr>
            <a:xfrm rot="5400000">
              <a:off x="2576314" y="3765466"/>
              <a:ext cx="79200" cy="1947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4" name="Google Shape;474;p28"/>
          <p:cNvGrpSpPr/>
          <p:nvPr/>
        </p:nvGrpSpPr>
        <p:grpSpPr>
          <a:xfrm>
            <a:off x="1100141" y="1446041"/>
            <a:ext cx="677005" cy="1464534"/>
            <a:chOff x="1100141" y="1446041"/>
            <a:chExt cx="677005" cy="1464534"/>
          </a:xfrm>
        </p:grpSpPr>
        <p:sp>
          <p:nvSpPr>
            <p:cNvPr id="475" name="Google Shape;475;p28"/>
            <p:cNvSpPr/>
            <p:nvPr/>
          </p:nvSpPr>
          <p:spPr>
            <a:xfrm>
              <a:off x="1121346" y="1530575"/>
              <a:ext cx="655800" cy="1380000"/>
            </a:xfrm>
            <a:prstGeom prst="roundRect">
              <a:avLst>
                <a:gd fmla="val 9518"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F6368"/>
                </a:solidFill>
              </a:endParaRPr>
            </a:p>
          </p:txBody>
        </p:sp>
        <p:sp>
          <p:nvSpPr>
            <p:cNvPr id="476" name="Google Shape;476;p28"/>
            <p:cNvSpPr txBox="1"/>
            <p:nvPr/>
          </p:nvSpPr>
          <p:spPr>
            <a:xfrm rot="-5400000">
              <a:off x="706091" y="1840091"/>
              <a:ext cx="1443900" cy="65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GB" sz="1300">
                  <a:solidFill>
                    <a:srgbClr val="5F6368"/>
                  </a:solidFill>
                  <a:latin typeface="Google Sans Medium"/>
                  <a:ea typeface="Google Sans Medium"/>
                  <a:cs typeface="Google Sans Medium"/>
                  <a:sym typeface="Google Sans Medium"/>
                </a:rPr>
                <a:t>Online</a:t>
              </a:r>
              <a:endParaRPr sz="1300">
                <a:solidFill>
                  <a:srgbClr val="5F6368"/>
                </a:solidFill>
                <a:latin typeface="Google Sans Medium"/>
                <a:ea typeface="Google Sans Medium"/>
                <a:cs typeface="Google Sans Medium"/>
                <a:sym typeface="Google Sans Medium"/>
              </a:endParaRPr>
            </a:p>
            <a:p>
              <a:pPr indent="0" lvl="0" marL="0" rtl="0" algn="l">
                <a:lnSpc>
                  <a:spcPct val="115000"/>
                </a:lnSpc>
                <a:spcBef>
                  <a:spcPts val="0"/>
                </a:spcBef>
                <a:spcAft>
                  <a:spcPts val="0"/>
                </a:spcAft>
                <a:buClr>
                  <a:srgbClr val="000000"/>
                </a:buClr>
                <a:buSzPts val="1100"/>
                <a:buFont typeface="Arial"/>
                <a:buNone/>
              </a:pPr>
              <a:r>
                <a:rPr lang="en-GB" sz="1000">
                  <a:solidFill>
                    <a:srgbClr val="5F6368"/>
                  </a:solidFill>
                  <a:latin typeface="Roboto"/>
                  <a:ea typeface="Roboto"/>
                  <a:cs typeface="Roboto"/>
                  <a:sym typeface="Roboto"/>
                </a:rPr>
                <a:t>Conversion tracking</a:t>
              </a:r>
              <a:endParaRPr sz="1000">
                <a:solidFill>
                  <a:srgbClr val="5F6368"/>
                </a:solidFill>
                <a:latin typeface="Roboto"/>
                <a:ea typeface="Roboto"/>
                <a:cs typeface="Roboto"/>
                <a:sym typeface="Roboto"/>
              </a:endParaRPr>
            </a:p>
          </p:txBody>
        </p:sp>
      </p:grpSp>
      <p:grpSp>
        <p:nvGrpSpPr>
          <p:cNvPr id="477" name="Google Shape;477;p28"/>
          <p:cNvGrpSpPr/>
          <p:nvPr/>
        </p:nvGrpSpPr>
        <p:grpSpPr>
          <a:xfrm>
            <a:off x="1100141" y="3060743"/>
            <a:ext cx="677005" cy="1464532"/>
            <a:chOff x="1100141" y="3060743"/>
            <a:chExt cx="677005" cy="1464532"/>
          </a:xfrm>
        </p:grpSpPr>
        <p:sp>
          <p:nvSpPr>
            <p:cNvPr id="478" name="Google Shape;478;p28"/>
            <p:cNvSpPr/>
            <p:nvPr/>
          </p:nvSpPr>
          <p:spPr>
            <a:xfrm>
              <a:off x="1121345" y="3145275"/>
              <a:ext cx="655800" cy="1380000"/>
            </a:xfrm>
            <a:prstGeom prst="roundRect">
              <a:avLst>
                <a:gd fmla="val 9518"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F6368"/>
                </a:solidFill>
              </a:endParaRPr>
            </a:p>
          </p:txBody>
        </p:sp>
        <p:sp>
          <p:nvSpPr>
            <p:cNvPr id="479" name="Google Shape;479;p28"/>
            <p:cNvSpPr txBox="1"/>
            <p:nvPr/>
          </p:nvSpPr>
          <p:spPr>
            <a:xfrm rot="-5400000">
              <a:off x="706091" y="3454793"/>
              <a:ext cx="1443900" cy="65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GB" sz="1300">
                  <a:solidFill>
                    <a:srgbClr val="5F6368"/>
                  </a:solidFill>
                  <a:latin typeface="Google Sans Medium"/>
                  <a:ea typeface="Google Sans Medium"/>
                  <a:cs typeface="Google Sans Medium"/>
                  <a:sym typeface="Google Sans Medium"/>
                </a:rPr>
                <a:t>Offline </a:t>
              </a:r>
              <a:endParaRPr sz="1300">
                <a:solidFill>
                  <a:srgbClr val="5F6368"/>
                </a:solidFill>
                <a:latin typeface="Google Sans Medium"/>
                <a:ea typeface="Google Sans Medium"/>
                <a:cs typeface="Google Sans Medium"/>
                <a:sym typeface="Google Sans Medium"/>
              </a:endParaRPr>
            </a:p>
            <a:p>
              <a:pPr indent="0" lvl="0" marL="0" rtl="0" algn="l">
                <a:lnSpc>
                  <a:spcPct val="115000"/>
                </a:lnSpc>
                <a:spcBef>
                  <a:spcPts val="0"/>
                </a:spcBef>
                <a:spcAft>
                  <a:spcPts val="0"/>
                </a:spcAft>
                <a:buClr>
                  <a:srgbClr val="000000"/>
                </a:buClr>
                <a:buSzPts val="1100"/>
                <a:buFont typeface="Arial"/>
                <a:buNone/>
              </a:pPr>
              <a:r>
                <a:rPr lang="en-GB" sz="1000">
                  <a:solidFill>
                    <a:srgbClr val="5F6368"/>
                  </a:solidFill>
                  <a:latin typeface="Roboto"/>
                  <a:ea typeface="Roboto"/>
                  <a:cs typeface="Roboto"/>
                  <a:sym typeface="Roboto"/>
                </a:rPr>
                <a:t>Conversion tracking</a:t>
              </a:r>
              <a:endParaRPr sz="1000">
                <a:solidFill>
                  <a:srgbClr val="5F6368"/>
                </a:solidFill>
                <a:latin typeface="Roboto"/>
                <a:ea typeface="Roboto"/>
                <a:cs typeface="Roboto"/>
                <a:sym typeface="Roboto"/>
              </a:endParaRPr>
            </a:p>
          </p:txBody>
        </p:sp>
      </p:grpSp>
      <p:pic>
        <p:nvPicPr>
          <p:cNvPr id="480" name="Google Shape;480;p28"/>
          <p:cNvPicPr preferRelativeResize="0"/>
          <p:nvPr/>
        </p:nvPicPr>
        <p:blipFill rotWithShape="1">
          <a:blip r:embed="rId3">
            <a:alphaModFix/>
          </a:blip>
          <a:srcRect b="20556" l="11458" r="10483" t="20236"/>
          <a:stretch/>
        </p:blipFill>
        <p:spPr>
          <a:xfrm>
            <a:off x="7145275" y="4587725"/>
            <a:ext cx="2038625" cy="62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9"/>
          <p:cNvSpPr txBox="1"/>
          <p:nvPr/>
        </p:nvSpPr>
        <p:spPr>
          <a:xfrm>
            <a:off x="307350" y="656175"/>
            <a:ext cx="6696000" cy="822000"/>
          </a:xfrm>
          <a:prstGeom prst="rect">
            <a:avLst/>
          </a:prstGeom>
          <a:noFill/>
          <a:ln>
            <a:noFill/>
          </a:ln>
        </p:spPr>
        <p:txBody>
          <a:bodyPr anchorCtr="0" anchor="t" bIns="121700" lIns="121700" spcFirstLastPara="1" rIns="121700" wrap="square" tIns="121700">
            <a:noAutofit/>
          </a:bodyPr>
          <a:lstStyle/>
          <a:p>
            <a:pPr indent="0" lvl="0" marL="0" rtl="0" algn="l">
              <a:lnSpc>
                <a:spcPct val="115000"/>
              </a:lnSpc>
              <a:spcBef>
                <a:spcPts val="0"/>
              </a:spcBef>
              <a:spcAft>
                <a:spcPts val="0"/>
              </a:spcAft>
              <a:buNone/>
            </a:pPr>
            <a:r>
              <a:rPr lang="en-GB" sz="2800">
                <a:solidFill>
                  <a:srgbClr val="3C4043"/>
                </a:solidFill>
                <a:latin typeface="Google Sans"/>
                <a:ea typeface="Google Sans"/>
                <a:cs typeface="Google Sans"/>
                <a:sym typeface="Google Sans"/>
              </a:rPr>
              <a:t>Not all conversions are created equal</a:t>
            </a:r>
            <a:endParaRPr sz="2800">
              <a:solidFill>
                <a:srgbClr val="3C4043"/>
              </a:solidFill>
              <a:latin typeface="Google Sans"/>
              <a:ea typeface="Google Sans"/>
              <a:cs typeface="Google Sans"/>
              <a:sym typeface="Google Sans"/>
            </a:endParaRPr>
          </a:p>
        </p:txBody>
      </p:sp>
      <p:sp>
        <p:nvSpPr>
          <p:cNvPr id="486" name="Google Shape;486;p29"/>
          <p:cNvSpPr/>
          <p:nvPr/>
        </p:nvSpPr>
        <p:spPr>
          <a:xfrm>
            <a:off x="1114850" y="3716588"/>
            <a:ext cx="3579600" cy="1036500"/>
          </a:xfrm>
          <a:prstGeom prst="roundRect">
            <a:avLst>
              <a:gd fmla="val 11555" name="adj"/>
            </a:avLst>
          </a:prstGeom>
          <a:solidFill>
            <a:srgbClr val="F1F3F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7" name="Google Shape;487;p29"/>
          <p:cNvSpPr/>
          <p:nvPr/>
        </p:nvSpPr>
        <p:spPr>
          <a:xfrm flipH="1" rot="10800000">
            <a:off x="1114850" y="1653563"/>
            <a:ext cx="3579600" cy="2331300"/>
          </a:xfrm>
          <a:prstGeom prst="roundRect">
            <a:avLst>
              <a:gd fmla="val 3936" name="adj"/>
            </a:avLst>
          </a:prstGeom>
          <a:solidFill>
            <a:srgbClr val="FFFFFF"/>
          </a:solidFill>
          <a:ln cap="flat" cmpd="sng" w="9525">
            <a:solidFill>
              <a:srgbClr val="DADCE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8" name="Google Shape;488;p29"/>
          <p:cNvSpPr/>
          <p:nvPr/>
        </p:nvSpPr>
        <p:spPr>
          <a:xfrm>
            <a:off x="5181175" y="3701125"/>
            <a:ext cx="3579600" cy="1036500"/>
          </a:xfrm>
          <a:prstGeom prst="roundRect">
            <a:avLst>
              <a:gd fmla="val 11555" name="adj"/>
            </a:avLst>
          </a:prstGeom>
          <a:solidFill>
            <a:srgbClr val="F1F3F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89" name="Google Shape;489;p29"/>
          <p:cNvSpPr/>
          <p:nvPr/>
        </p:nvSpPr>
        <p:spPr>
          <a:xfrm flipH="1" rot="10800000">
            <a:off x="5181175" y="1638300"/>
            <a:ext cx="3579600" cy="2349600"/>
          </a:xfrm>
          <a:prstGeom prst="roundRect">
            <a:avLst>
              <a:gd fmla="val 3936" name="adj"/>
            </a:avLst>
          </a:prstGeom>
          <a:solidFill>
            <a:srgbClr val="FFFFFF"/>
          </a:solidFill>
          <a:ln cap="flat" cmpd="sng" w="9525">
            <a:solidFill>
              <a:srgbClr val="DADCE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90" name="Google Shape;490;p29"/>
          <p:cNvSpPr txBox="1"/>
          <p:nvPr/>
        </p:nvSpPr>
        <p:spPr>
          <a:xfrm>
            <a:off x="5353250" y="2368125"/>
            <a:ext cx="3204000" cy="16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3C4043"/>
                </a:solidFill>
                <a:latin typeface="Google Sans"/>
                <a:ea typeface="Google Sans"/>
                <a:cs typeface="Google Sans"/>
                <a:sym typeface="Google Sans"/>
              </a:rPr>
              <a:t>Macro:</a:t>
            </a:r>
            <a:endParaRPr sz="2000">
              <a:solidFill>
                <a:srgbClr val="3C4043"/>
              </a:solidFill>
              <a:latin typeface="Google Sans"/>
              <a:ea typeface="Google Sans"/>
              <a:cs typeface="Google Sans"/>
              <a:sym typeface="Google Sans"/>
            </a:endParaRPr>
          </a:p>
          <a:p>
            <a:pPr indent="0" lvl="0" marL="0" rtl="0" algn="l">
              <a:spcBef>
                <a:spcPts val="0"/>
              </a:spcBef>
              <a:spcAft>
                <a:spcPts val="0"/>
              </a:spcAft>
              <a:buNone/>
            </a:pPr>
            <a:r>
              <a:t/>
            </a:r>
            <a:endParaRPr>
              <a:solidFill>
                <a:srgbClr val="595959"/>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GB" sz="1200">
                <a:solidFill>
                  <a:srgbClr val="5F6368"/>
                </a:solidFill>
                <a:latin typeface="Roboto"/>
                <a:ea typeface="Roboto"/>
                <a:cs typeface="Roboto"/>
                <a:sym typeface="Roboto"/>
              </a:rPr>
              <a:t>A macro conversion occurs when someone completes the primary action that’s important to your business, i.e. contributes to the bottom line.</a:t>
            </a:r>
            <a:endParaRPr i="1" sz="1200">
              <a:solidFill>
                <a:srgbClr val="5F6368"/>
              </a:solidFill>
              <a:latin typeface="Roboto"/>
              <a:ea typeface="Roboto"/>
              <a:cs typeface="Roboto"/>
              <a:sym typeface="Roboto"/>
            </a:endParaRPr>
          </a:p>
        </p:txBody>
      </p:sp>
      <p:grpSp>
        <p:nvGrpSpPr>
          <p:cNvPr id="491" name="Google Shape;491;p29"/>
          <p:cNvGrpSpPr/>
          <p:nvPr/>
        </p:nvGrpSpPr>
        <p:grpSpPr>
          <a:xfrm>
            <a:off x="5431655" y="1862519"/>
            <a:ext cx="398841" cy="396806"/>
            <a:chOff x="601752" y="1952575"/>
            <a:chExt cx="531646" cy="529074"/>
          </a:xfrm>
        </p:grpSpPr>
        <p:sp>
          <p:nvSpPr>
            <p:cNvPr id="492" name="Google Shape;492;p29"/>
            <p:cNvSpPr/>
            <p:nvPr/>
          </p:nvSpPr>
          <p:spPr>
            <a:xfrm>
              <a:off x="601752" y="1952575"/>
              <a:ext cx="531646" cy="529074"/>
            </a:xfrm>
            <a:custGeom>
              <a:rect b="b" l="l" r="r" t="t"/>
              <a:pathLst>
                <a:path extrusionOk="0" h="913" w="916">
                  <a:moveTo>
                    <a:pt x="652" y="573"/>
                  </a:moveTo>
                  <a:lnTo>
                    <a:pt x="610" y="573"/>
                  </a:lnTo>
                  <a:lnTo>
                    <a:pt x="596" y="559"/>
                  </a:lnTo>
                  <a:cubicBezTo>
                    <a:pt x="646" y="500"/>
                    <a:pt x="677" y="421"/>
                    <a:pt x="677" y="339"/>
                  </a:cubicBezTo>
                  <a:cubicBezTo>
                    <a:pt x="677" y="150"/>
                    <a:pt x="525" y="0"/>
                    <a:pt x="339" y="0"/>
                  </a:cubicBezTo>
                  <a:cubicBezTo>
                    <a:pt x="153" y="0"/>
                    <a:pt x="0" y="153"/>
                    <a:pt x="0" y="339"/>
                  </a:cubicBezTo>
                  <a:cubicBezTo>
                    <a:pt x="0" y="528"/>
                    <a:pt x="153" y="678"/>
                    <a:pt x="339" y="678"/>
                  </a:cubicBezTo>
                  <a:cubicBezTo>
                    <a:pt x="423" y="678"/>
                    <a:pt x="500" y="646"/>
                    <a:pt x="559" y="596"/>
                  </a:cubicBezTo>
                  <a:lnTo>
                    <a:pt x="573" y="610"/>
                  </a:lnTo>
                  <a:lnTo>
                    <a:pt x="573" y="652"/>
                  </a:lnTo>
                  <a:lnTo>
                    <a:pt x="836" y="912"/>
                  </a:lnTo>
                  <a:lnTo>
                    <a:pt x="915" y="833"/>
                  </a:lnTo>
                  <a:lnTo>
                    <a:pt x="652" y="573"/>
                  </a:lnTo>
                  <a:close/>
                  <a:moveTo>
                    <a:pt x="339" y="573"/>
                  </a:moveTo>
                  <a:cubicBezTo>
                    <a:pt x="209" y="573"/>
                    <a:pt x="105" y="469"/>
                    <a:pt x="105" y="339"/>
                  </a:cubicBezTo>
                  <a:cubicBezTo>
                    <a:pt x="105" y="209"/>
                    <a:pt x="209" y="105"/>
                    <a:pt x="339" y="105"/>
                  </a:cubicBezTo>
                  <a:cubicBezTo>
                    <a:pt x="469" y="105"/>
                    <a:pt x="573" y="209"/>
                    <a:pt x="573" y="339"/>
                  </a:cubicBezTo>
                  <a:cubicBezTo>
                    <a:pt x="576" y="469"/>
                    <a:pt x="469" y="573"/>
                    <a:pt x="339" y="573"/>
                  </a:cubicBezTo>
                  <a:close/>
                </a:path>
              </a:pathLst>
            </a:custGeom>
            <a:solidFill>
              <a:schemeClr val="dk1"/>
            </a:solidFill>
            <a:ln cap="flat" cmpd="sng" w="9525">
              <a:solidFill>
                <a:schemeClr val="dk1">
                  <a:alpha val="0"/>
                </a:schemeClr>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p:txBody>
        </p:sp>
        <p:cxnSp>
          <p:nvCxnSpPr>
            <p:cNvPr id="493" name="Google Shape;493;p29"/>
            <p:cNvCxnSpPr/>
            <p:nvPr/>
          </p:nvCxnSpPr>
          <p:spPr>
            <a:xfrm>
              <a:off x="730475" y="2149150"/>
              <a:ext cx="130800" cy="0"/>
            </a:xfrm>
            <a:prstGeom prst="straightConnector1">
              <a:avLst/>
            </a:prstGeom>
            <a:noFill/>
            <a:ln cap="flat" cmpd="sng" w="38100">
              <a:solidFill>
                <a:schemeClr val="dk1"/>
              </a:solidFill>
              <a:prstDash val="solid"/>
              <a:round/>
              <a:headEnd len="med" w="med" type="none"/>
              <a:tailEnd len="med" w="med" type="none"/>
            </a:ln>
          </p:spPr>
        </p:cxnSp>
      </p:grpSp>
      <p:grpSp>
        <p:nvGrpSpPr>
          <p:cNvPr id="494" name="Google Shape;494;p29"/>
          <p:cNvGrpSpPr/>
          <p:nvPr/>
        </p:nvGrpSpPr>
        <p:grpSpPr>
          <a:xfrm>
            <a:off x="1448419" y="1877981"/>
            <a:ext cx="398841" cy="396806"/>
            <a:chOff x="5859552" y="1952575"/>
            <a:chExt cx="531646" cy="529074"/>
          </a:xfrm>
        </p:grpSpPr>
        <p:sp>
          <p:nvSpPr>
            <p:cNvPr id="495" name="Google Shape;495;p29"/>
            <p:cNvSpPr/>
            <p:nvPr/>
          </p:nvSpPr>
          <p:spPr>
            <a:xfrm>
              <a:off x="5859552" y="1952575"/>
              <a:ext cx="531646" cy="529074"/>
            </a:xfrm>
            <a:custGeom>
              <a:rect b="b" l="l" r="r" t="t"/>
              <a:pathLst>
                <a:path extrusionOk="0" h="913" w="916">
                  <a:moveTo>
                    <a:pt x="652" y="573"/>
                  </a:moveTo>
                  <a:lnTo>
                    <a:pt x="610" y="573"/>
                  </a:lnTo>
                  <a:lnTo>
                    <a:pt x="596" y="559"/>
                  </a:lnTo>
                  <a:cubicBezTo>
                    <a:pt x="646" y="500"/>
                    <a:pt x="677" y="421"/>
                    <a:pt x="677" y="339"/>
                  </a:cubicBezTo>
                  <a:cubicBezTo>
                    <a:pt x="677" y="150"/>
                    <a:pt x="525" y="0"/>
                    <a:pt x="339" y="0"/>
                  </a:cubicBezTo>
                  <a:cubicBezTo>
                    <a:pt x="153" y="0"/>
                    <a:pt x="0" y="153"/>
                    <a:pt x="0" y="339"/>
                  </a:cubicBezTo>
                  <a:cubicBezTo>
                    <a:pt x="0" y="528"/>
                    <a:pt x="153" y="678"/>
                    <a:pt x="339" y="678"/>
                  </a:cubicBezTo>
                  <a:cubicBezTo>
                    <a:pt x="423" y="678"/>
                    <a:pt x="500" y="646"/>
                    <a:pt x="559" y="596"/>
                  </a:cubicBezTo>
                  <a:lnTo>
                    <a:pt x="573" y="610"/>
                  </a:lnTo>
                  <a:lnTo>
                    <a:pt x="573" y="652"/>
                  </a:lnTo>
                  <a:lnTo>
                    <a:pt x="836" y="912"/>
                  </a:lnTo>
                  <a:lnTo>
                    <a:pt x="915" y="833"/>
                  </a:lnTo>
                  <a:lnTo>
                    <a:pt x="652" y="573"/>
                  </a:lnTo>
                  <a:close/>
                  <a:moveTo>
                    <a:pt x="339" y="573"/>
                  </a:moveTo>
                  <a:cubicBezTo>
                    <a:pt x="209" y="573"/>
                    <a:pt x="105" y="469"/>
                    <a:pt x="105" y="339"/>
                  </a:cubicBezTo>
                  <a:cubicBezTo>
                    <a:pt x="105" y="209"/>
                    <a:pt x="209" y="105"/>
                    <a:pt x="339" y="105"/>
                  </a:cubicBezTo>
                  <a:cubicBezTo>
                    <a:pt x="469" y="105"/>
                    <a:pt x="573" y="209"/>
                    <a:pt x="573" y="339"/>
                  </a:cubicBezTo>
                  <a:cubicBezTo>
                    <a:pt x="576" y="469"/>
                    <a:pt x="469" y="573"/>
                    <a:pt x="339" y="573"/>
                  </a:cubicBezTo>
                  <a:close/>
                </a:path>
              </a:pathLst>
            </a:custGeom>
            <a:solidFill>
              <a:schemeClr val="dk1"/>
            </a:solidFill>
            <a:ln cap="flat" cmpd="sng" w="9525">
              <a:solidFill>
                <a:schemeClr val="dk1">
                  <a:alpha val="0"/>
                </a:schemeClr>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p:txBody>
        </p:sp>
        <p:cxnSp>
          <p:nvCxnSpPr>
            <p:cNvPr id="496" name="Google Shape;496;p29"/>
            <p:cNvCxnSpPr/>
            <p:nvPr/>
          </p:nvCxnSpPr>
          <p:spPr>
            <a:xfrm>
              <a:off x="5988275" y="2149150"/>
              <a:ext cx="130800" cy="0"/>
            </a:xfrm>
            <a:prstGeom prst="straightConnector1">
              <a:avLst/>
            </a:prstGeom>
            <a:noFill/>
            <a:ln cap="flat" cmpd="sng" w="38100">
              <a:solidFill>
                <a:schemeClr val="dk1"/>
              </a:solidFill>
              <a:prstDash val="solid"/>
              <a:round/>
              <a:headEnd len="med" w="med" type="none"/>
              <a:tailEnd len="med" w="med" type="none"/>
            </a:ln>
          </p:spPr>
        </p:cxnSp>
        <p:cxnSp>
          <p:nvCxnSpPr>
            <p:cNvPr id="497" name="Google Shape;497;p29"/>
            <p:cNvCxnSpPr/>
            <p:nvPr/>
          </p:nvCxnSpPr>
          <p:spPr>
            <a:xfrm rot="5400000">
              <a:off x="5988275" y="2149150"/>
              <a:ext cx="130800" cy="0"/>
            </a:xfrm>
            <a:prstGeom prst="straightConnector1">
              <a:avLst/>
            </a:prstGeom>
            <a:noFill/>
            <a:ln cap="flat" cmpd="sng" w="38100">
              <a:solidFill>
                <a:schemeClr val="dk1"/>
              </a:solidFill>
              <a:prstDash val="solid"/>
              <a:round/>
              <a:headEnd len="med" w="med" type="none"/>
              <a:tailEnd len="med" w="med" type="none"/>
            </a:ln>
          </p:spPr>
        </p:cxnSp>
      </p:grpSp>
      <p:sp>
        <p:nvSpPr>
          <p:cNvPr id="498" name="Google Shape;498;p29"/>
          <p:cNvSpPr txBox="1"/>
          <p:nvPr/>
        </p:nvSpPr>
        <p:spPr>
          <a:xfrm>
            <a:off x="1369952" y="2383588"/>
            <a:ext cx="2890200" cy="16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3C4043"/>
                </a:solidFill>
                <a:latin typeface="Google Sans"/>
                <a:ea typeface="Google Sans"/>
                <a:cs typeface="Google Sans"/>
                <a:sym typeface="Google Sans"/>
              </a:rPr>
              <a:t>Micro:</a:t>
            </a:r>
            <a:endParaRPr sz="2000">
              <a:solidFill>
                <a:srgbClr val="3C4043"/>
              </a:solidFill>
              <a:latin typeface="Google Sans"/>
              <a:ea typeface="Google Sans"/>
              <a:cs typeface="Google Sans"/>
              <a:sym typeface="Google Sans"/>
            </a:endParaRPr>
          </a:p>
          <a:p>
            <a:pPr indent="0" lvl="0" marL="0" rtl="0" algn="l">
              <a:spcBef>
                <a:spcPts val="0"/>
              </a:spcBef>
              <a:spcAft>
                <a:spcPts val="0"/>
              </a:spcAft>
              <a:buNone/>
            </a:pPr>
            <a:r>
              <a:t/>
            </a:r>
            <a:endParaRPr>
              <a:solidFill>
                <a:srgbClr val="595959"/>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GB" sz="1200">
                <a:solidFill>
                  <a:srgbClr val="5F6368"/>
                </a:solidFill>
                <a:latin typeface="Roboto"/>
                <a:ea typeface="Roboto"/>
                <a:cs typeface="Roboto"/>
                <a:sym typeface="Roboto"/>
              </a:rPr>
              <a:t>A micro conversion is also an important action, but it does not immediately contribute to your bottom line.</a:t>
            </a:r>
            <a:endParaRPr sz="1200">
              <a:solidFill>
                <a:srgbClr val="5F6368"/>
              </a:solidFill>
              <a:latin typeface="Roboto"/>
              <a:ea typeface="Roboto"/>
              <a:cs typeface="Roboto"/>
              <a:sym typeface="Roboto"/>
            </a:endParaRPr>
          </a:p>
        </p:txBody>
      </p:sp>
      <p:sp>
        <p:nvSpPr>
          <p:cNvPr id="499" name="Google Shape;499;p29"/>
          <p:cNvSpPr txBox="1"/>
          <p:nvPr/>
        </p:nvSpPr>
        <p:spPr>
          <a:xfrm>
            <a:off x="5353250" y="4068225"/>
            <a:ext cx="3111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Roboto"/>
                <a:ea typeface="Roboto"/>
                <a:cs typeface="Roboto"/>
                <a:sym typeface="Roboto"/>
              </a:rPr>
              <a:t>Example:</a:t>
            </a:r>
            <a:endParaRPr sz="12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GB" sz="1200">
                <a:solidFill>
                  <a:srgbClr val="595959"/>
                </a:solidFill>
                <a:latin typeface="Roboto"/>
                <a:ea typeface="Roboto"/>
                <a:cs typeface="Roboto"/>
                <a:sym typeface="Roboto"/>
              </a:rPr>
              <a:t>Online purchases, lead submissions, etc.	</a:t>
            </a:r>
            <a:endParaRPr sz="1200">
              <a:solidFill>
                <a:srgbClr val="595959"/>
              </a:solidFill>
              <a:latin typeface="Roboto"/>
              <a:ea typeface="Roboto"/>
              <a:cs typeface="Roboto"/>
              <a:sym typeface="Roboto"/>
            </a:endParaRPr>
          </a:p>
        </p:txBody>
      </p:sp>
      <p:sp>
        <p:nvSpPr>
          <p:cNvPr id="500" name="Google Shape;500;p29"/>
          <p:cNvSpPr txBox="1"/>
          <p:nvPr/>
        </p:nvSpPr>
        <p:spPr>
          <a:xfrm>
            <a:off x="1351450" y="4083688"/>
            <a:ext cx="3042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solidFill>
                  <a:schemeClr val="dk1"/>
                </a:solidFill>
                <a:latin typeface="Roboto"/>
                <a:ea typeface="Roboto"/>
                <a:cs typeface="Roboto"/>
                <a:sym typeface="Roboto"/>
              </a:rPr>
              <a:t>Example:</a:t>
            </a:r>
            <a:r>
              <a:rPr lang="en-GB" sz="1200">
                <a:solidFill>
                  <a:srgbClr val="0049B5"/>
                </a:solidFill>
                <a:latin typeface="Roboto"/>
                <a:ea typeface="Roboto"/>
                <a:cs typeface="Roboto"/>
                <a:sym typeface="Roboto"/>
              </a:rPr>
              <a:t> </a:t>
            </a:r>
            <a:r>
              <a:rPr lang="en-GB" sz="1200">
                <a:solidFill>
                  <a:srgbClr val="595959"/>
                </a:solidFill>
                <a:latin typeface="Roboto"/>
                <a:ea typeface="Roboto"/>
                <a:cs typeface="Roboto"/>
                <a:sym typeface="Roboto"/>
              </a:rPr>
              <a:t>Newsletter sign-up, time spent on website, video play, etc.</a:t>
            </a:r>
            <a:endParaRPr sz="1200">
              <a:solidFill>
                <a:srgbClr val="595959"/>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30"/>
          <p:cNvPicPr preferRelativeResize="0"/>
          <p:nvPr/>
        </p:nvPicPr>
        <p:blipFill rotWithShape="1">
          <a:blip r:embed="rId3">
            <a:alphaModFix/>
          </a:blip>
          <a:srcRect b="29641" l="0" r="0" t="0"/>
          <a:stretch/>
        </p:blipFill>
        <p:spPr>
          <a:xfrm>
            <a:off x="62000" y="639900"/>
            <a:ext cx="8915400" cy="3089375"/>
          </a:xfrm>
          <a:prstGeom prst="rect">
            <a:avLst/>
          </a:prstGeom>
          <a:noFill/>
          <a:ln>
            <a:noFill/>
          </a:ln>
        </p:spPr>
      </p:pic>
      <p:pic>
        <p:nvPicPr>
          <p:cNvPr id="506" name="Google Shape;506;p30"/>
          <p:cNvPicPr preferRelativeResize="0"/>
          <p:nvPr/>
        </p:nvPicPr>
        <p:blipFill rotWithShape="1">
          <a:blip r:embed="rId3">
            <a:alphaModFix/>
          </a:blip>
          <a:srcRect b="0" l="0" r="0" t="72673"/>
          <a:stretch/>
        </p:blipFill>
        <p:spPr>
          <a:xfrm>
            <a:off x="0" y="3729275"/>
            <a:ext cx="8915400" cy="11999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31"/>
          <p:cNvPicPr preferRelativeResize="0"/>
          <p:nvPr/>
        </p:nvPicPr>
        <p:blipFill>
          <a:blip r:embed="rId3">
            <a:alphaModFix/>
          </a:blip>
          <a:stretch>
            <a:fillRect/>
          </a:stretch>
        </p:blipFill>
        <p:spPr>
          <a:xfrm>
            <a:off x="152400" y="538175"/>
            <a:ext cx="8839200" cy="4410354"/>
          </a:xfrm>
          <a:prstGeom prst="rect">
            <a:avLst/>
          </a:prstGeom>
          <a:noFill/>
          <a:ln>
            <a:noFill/>
          </a:ln>
        </p:spPr>
      </p:pic>
      <p:sp>
        <p:nvSpPr>
          <p:cNvPr id="512" name="Google Shape;512;p31"/>
          <p:cNvSpPr txBox="1"/>
          <p:nvPr/>
        </p:nvSpPr>
        <p:spPr>
          <a:xfrm>
            <a:off x="6881425" y="497975"/>
            <a:ext cx="1780500" cy="349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900">
                <a:latin typeface="Lato"/>
                <a:ea typeface="Lato"/>
                <a:cs typeface="Lato"/>
                <a:sym typeface="Lato"/>
              </a:rPr>
              <a:t>Zen Business</a:t>
            </a:r>
            <a:endParaRPr sz="1900">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2"/>
          <p:cNvSpPr txBox="1"/>
          <p:nvPr>
            <p:ph type="title"/>
          </p:nvPr>
        </p:nvSpPr>
        <p:spPr>
          <a:xfrm>
            <a:off x="727650" y="24977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a:t>Now you’ve defined quality, who should you target </a:t>
            </a:r>
            <a:r>
              <a:rPr lang="en-GB"/>
              <a:t> </a:t>
            </a:r>
            <a:endParaRPr/>
          </a:p>
        </p:txBody>
      </p:sp>
      <p:sp>
        <p:nvSpPr>
          <p:cNvPr id="518" name="Google Shape;518;p32"/>
          <p:cNvSpPr txBox="1"/>
          <p:nvPr/>
        </p:nvSpPr>
        <p:spPr>
          <a:xfrm>
            <a:off x="345625" y="1790691"/>
            <a:ext cx="1710600" cy="81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GB" sz="2000">
                <a:solidFill>
                  <a:schemeClr val="dk1"/>
                </a:solidFill>
                <a:latin typeface="Lato"/>
                <a:ea typeface="Lato"/>
                <a:cs typeface="Lato"/>
                <a:sym typeface="Lato"/>
              </a:rPr>
              <a:t>Step 2</a:t>
            </a:r>
            <a:endParaRPr sz="2000">
              <a:solidFill>
                <a:srgbClr val="8EE5D9"/>
              </a:solidFill>
              <a:latin typeface="Google Sans Medium"/>
              <a:ea typeface="Google Sans Medium"/>
              <a:cs typeface="Google Sans Medium"/>
              <a:sym typeface="Google Sans Medium"/>
            </a:endParaRPr>
          </a:p>
        </p:txBody>
      </p:sp>
      <p:pic>
        <p:nvPicPr>
          <p:cNvPr id="519" name="Google Shape;519;p32"/>
          <p:cNvPicPr preferRelativeResize="0"/>
          <p:nvPr/>
        </p:nvPicPr>
        <p:blipFill rotWithShape="1">
          <a:blip r:embed="rId3">
            <a:alphaModFix/>
          </a:blip>
          <a:srcRect b="20556" l="11458" r="10483" t="20236"/>
          <a:stretch/>
        </p:blipFill>
        <p:spPr>
          <a:xfrm>
            <a:off x="6764275" y="4359125"/>
            <a:ext cx="2038625" cy="622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3"/>
          <p:cNvSpPr txBox="1"/>
          <p:nvPr/>
        </p:nvSpPr>
        <p:spPr>
          <a:xfrm>
            <a:off x="1304075" y="1961375"/>
            <a:ext cx="5253900" cy="2635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200">
                <a:solidFill>
                  <a:srgbClr val="666666"/>
                </a:solidFill>
                <a:latin typeface="Lato"/>
                <a:ea typeface="Lato"/>
                <a:cs typeface="Lato"/>
                <a:sym typeface="Lato"/>
              </a:rPr>
              <a:t>Who is my </a:t>
            </a:r>
            <a:r>
              <a:rPr b="1" lang="en-GB" sz="2200">
                <a:solidFill>
                  <a:srgbClr val="666666"/>
                </a:solidFill>
                <a:latin typeface="Lato"/>
                <a:ea typeface="Lato"/>
                <a:cs typeface="Lato"/>
                <a:sym typeface="Lato"/>
              </a:rPr>
              <a:t>target audience</a:t>
            </a:r>
            <a:r>
              <a:rPr lang="en-GB" sz="2200">
                <a:solidFill>
                  <a:srgbClr val="666666"/>
                </a:solidFill>
                <a:latin typeface="Lato"/>
                <a:ea typeface="Lato"/>
                <a:cs typeface="Lato"/>
                <a:sym typeface="Lato"/>
              </a:rPr>
              <a:t>?</a:t>
            </a:r>
            <a:endParaRPr sz="2200">
              <a:solidFill>
                <a:srgbClr val="666666"/>
              </a:solidFill>
              <a:latin typeface="Lato"/>
              <a:ea typeface="Lato"/>
              <a:cs typeface="Lato"/>
              <a:sym typeface="Lato"/>
            </a:endParaRPr>
          </a:p>
          <a:p>
            <a:pPr indent="0" lvl="0" marL="0" rtl="0" algn="l">
              <a:lnSpc>
                <a:spcPct val="150000"/>
              </a:lnSpc>
              <a:spcBef>
                <a:spcPts val="0"/>
              </a:spcBef>
              <a:spcAft>
                <a:spcPts val="0"/>
              </a:spcAft>
              <a:buNone/>
            </a:pPr>
            <a:r>
              <a:rPr lang="en-GB" sz="2200">
                <a:solidFill>
                  <a:srgbClr val="666666"/>
                </a:solidFill>
                <a:latin typeface="Lato"/>
                <a:ea typeface="Lato"/>
                <a:cs typeface="Lato"/>
                <a:sym typeface="Lato"/>
              </a:rPr>
              <a:t>What are their </a:t>
            </a:r>
            <a:r>
              <a:rPr b="1" lang="en-GB" sz="2200">
                <a:solidFill>
                  <a:srgbClr val="666666"/>
                </a:solidFill>
                <a:latin typeface="Lato"/>
                <a:ea typeface="Lato"/>
                <a:cs typeface="Lato"/>
                <a:sym typeface="Lato"/>
              </a:rPr>
              <a:t>interests &amp; behaviors</a:t>
            </a:r>
            <a:r>
              <a:rPr lang="en-GB" sz="2200">
                <a:solidFill>
                  <a:srgbClr val="666666"/>
                </a:solidFill>
                <a:latin typeface="Lato"/>
                <a:ea typeface="Lato"/>
                <a:cs typeface="Lato"/>
                <a:sym typeface="Lato"/>
              </a:rPr>
              <a:t>?</a:t>
            </a:r>
            <a:endParaRPr sz="2700">
              <a:solidFill>
                <a:srgbClr val="666666"/>
              </a:solidFill>
              <a:latin typeface="Lato"/>
              <a:ea typeface="Lato"/>
              <a:cs typeface="Lato"/>
              <a:sym typeface="Lato"/>
            </a:endParaRPr>
          </a:p>
          <a:p>
            <a:pPr indent="0" lvl="0" marL="0" rtl="0" algn="l">
              <a:lnSpc>
                <a:spcPct val="150000"/>
              </a:lnSpc>
              <a:spcBef>
                <a:spcPts val="0"/>
              </a:spcBef>
              <a:spcAft>
                <a:spcPts val="0"/>
              </a:spcAft>
              <a:buNone/>
            </a:pPr>
            <a:r>
              <a:rPr lang="en-GB" sz="2200">
                <a:solidFill>
                  <a:srgbClr val="666666"/>
                </a:solidFill>
                <a:latin typeface="Lato"/>
                <a:ea typeface="Lato"/>
                <a:cs typeface="Lato"/>
                <a:sym typeface="Lato"/>
              </a:rPr>
              <a:t>What are they </a:t>
            </a:r>
            <a:r>
              <a:rPr b="1" lang="en-GB" sz="2200">
                <a:solidFill>
                  <a:srgbClr val="666666"/>
                </a:solidFill>
                <a:latin typeface="Lato"/>
                <a:ea typeface="Lato"/>
                <a:cs typeface="Lato"/>
                <a:sym typeface="Lato"/>
              </a:rPr>
              <a:t>searching</a:t>
            </a:r>
            <a:r>
              <a:rPr lang="en-GB" sz="2200">
                <a:solidFill>
                  <a:srgbClr val="666666"/>
                </a:solidFill>
                <a:latin typeface="Lato"/>
                <a:ea typeface="Lato"/>
                <a:cs typeface="Lato"/>
                <a:sym typeface="Lato"/>
              </a:rPr>
              <a:t> for?</a:t>
            </a:r>
            <a:endParaRPr sz="2200">
              <a:solidFill>
                <a:srgbClr val="666666"/>
              </a:solidFill>
              <a:latin typeface="Lato"/>
              <a:ea typeface="Lato"/>
              <a:cs typeface="Lato"/>
              <a:sym typeface="Lato"/>
            </a:endParaRPr>
          </a:p>
          <a:p>
            <a:pPr indent="0" lvl="0" marL="0" rtl="0" algn="l">
              <a:lnSpc>
                <a:spcPct val="150000"/>
              </a:lnSpc>
              <a:spcBef>
                <a:spcPts val="0"/>
              </a:spcBef>
              <a:spcAft>
                <a:spcPts val="0"/>
              </a:spcAft>
              <a:buNone/>
            </a:pPr>
            <a:r>
              <a:rPr lang="en-GB" sz="2200">
                <a:solidFill>
                  <a:srgbClr val="666666"/>
                </a:solidFill>
                <a:latin typeface="Lato"/>
                <a:ea typeface="Lato"/>
                <a:cs typeface="Lato"/>
                <a:sym typeface="Lato"/>
              </a:rPr>
              <a:t>What are they </a:t>
            </a:r>
            <a:r>
              <a:rPr b="1" lang="en-GB" sz="2200">
                <a:solidFill>
                  <a:srgbClr val="666666"/>
                </a:solidFill>
                <a:latin typeface="Lato"/>
                <a:ea typeface="Lato"/>
                <a:cs typeface="Lato"/>
                <a:sym typeface="Lato"/>
              </a:rPr>
              <a:t>watching </a:t>
            </a:r>
            <a:r>
              <a:rPr lang="en-GB" sz="2200">
                <a:solidFill>
                  <a:srgbClr val="666666"/>
                </a:solidFill>
                <a:latin typeface="Lato"/>
                <a:ea typeface="Lato"/>
                <a:cs typeface="Lato"/>
                <a:sym typeface="Lato"/>
              </a:rPr>
              <a:t>online?</a:t>
            </a:r>
            <a:endParaRPr sz="2200">
              <a:solidFill>
                <a:srgbClr val="666666"/>
              </a:solidFill>
              <a:latin typeface="Lato"/>
              <a:ea typeface="Lato"/>
              <a:cs typeface="Lato"/>
              <a:sym typeface="Lato"/>
            </a:endParaRPr>
          </a:p>
        </p:txBody>
      </p:sp>
      <p:sp>
        <p:nvSpPr>
          <p:cNvPr id="525" name="Google Shape;525;p33"/>
          <p:cNvSpPr txBox="1"/>
          <p:nvPr>
            <p:ph type="title"/>
          </p:nvPr>
        </p:nvSpPr>
        <p:spPr>
          <a:xfrm>
            <a:off x="465875" y="5367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a:t>Some questions to consider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grpSp>
        <p:nvGrpSpPr>
          <p:cNvPr id="530" name="Google Shape;530;p34"/>
          <p:cNvGrpSpPr/>
          <p:nvPr/>
        </p:nvGrpSpPr>
        <p:grpSpPr>
          <a:xfrm>
            <a:off x="314891" y="3101103"/>
            <a:ext cx="3210412" cy="774374"/>
            <a:chOff x="3823039" y="3009241"/>
            <a:chExt cx="3496800" cy="666300"/>
          </a:xfrm>
        </p:grpSpPr>
        <p:sp>
          <p:nvSpPr>
            <p:cNvPr id="531" name="Google Shape;531;p34"/>
            <p:cNvSpPr/>
            <p:nvPr/>
          </p:nvSpPr>
          <p:spPr>
            <a:xfrm rot="10800000">
              <a:off x="3823039" y="3009241"/>
              <a:ext cx="3496800" cy="666300"/>
            </a:xfrm>
            <a:prstGeom prst="trapezoid">
              <a:avLst>
                <a:gd fmla="val 25000" name="adj"/>
              </a:avLst>
            </a:prstGeom>
            <a:solidFill>
              <a:srgbClr val="00A68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sz="1900">
                <a:solidFill>
                  <a:srgbClr val="FFFFFF"/>
                </a:solidFill>
                <a:latin typeface="Lato"/>
                <a:ea typeface="Lato"/>
                <a:cs typeface="Lato"/>
                <a:sym typeface="Lato"/>
              </a:endParaRPr>
            </a:p>
          </p:txBody>
        </p:sp>
        <p:sp>
          <p:nvSpPr>
            <p:cNvPr id="532" name="Google Shape;532;p34"/>
            <p:cNvSpPr txBox="1"/>
            <p:nvPr/>
          </p:nvSpPr>
          <p:spPr>
            <a:xfrm>
              <a:off x="4063452" y="3017718"/>
              <a:ext cx="2981400" cy="42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500">
                  <a:solidFill>
                    <a:srgbClr val="FFFFFF"/>
                  </a:solidFill>
                  <a:latin typeface="Lato"/>
                  <a:ea typeface="Lato"/>
                  <a:cs typeface="Lato"/>
                  <a:sym typeface="Lato"/>
                </a:rPr>
                <a:t>People who’ve interacted with your business but not converted to a sale</a:t>
              </a:r>
              <a:endParaRPr sz="1500">
                <a:solidFill>
                  <a:srgbClr val="FFFFFF"/>
                </a:solidFill>
                <a:latin typeface="Lato"/>
                <a:ea typeface="Lato"/>
                <a:cs typeface="Lato"/>
                <a:sym typeface="Lato"/>
              </a:endParaRPr>
            </a:p>
          </p:txBody>
        </p:sp>
      </p:grpSp>
      <p:sp>
        <p:nvSpPr>
          <p:cNvPr id="533" name="Google Shape;533;p34"/>
          <p:cNvSpPr/>
          <p:nvPr/>
        </p:nvSpPr>
        <p:spPr>
          <a:xfrm rot="10800000">
            <a:off x="488920" y="4005167"/>
            <a:ext cx="2862900" cy="774000"/>
          </a:xfrm>
          <a:prstGeom prst="trapezoid">
            <a:avLst>
              <a:gd fmla="val 25000" name="adj"/>
            </a:avLst>
          </a:prstGeom>
          <a:solidFill>
            <a:srgbClr val="008F7C"/>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Lato"/>
              <a:ea typeface="Lato"/>
              <a:cs typeface="Lato"/>
              <a:sym typeface="Lato"/>
            </a:endParaRPr>
          </a:p>
        </p:txBody>
      </p:sp>
      <p:sp>
        <p:nvSpPr>
          <p:cNvPr id="534" name="Google Shape;534;p34"/>
          <p:cNvSpPr txBox="1"/>
          <p:nvPr/>
        </p:nvSpPr>
        <p:spPr>
          <a:xfrm>
            <a:off x="904238" y="4113009"/>
            <a:ext cx="2056500" cy="38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Lato"/>
                <a:ea typeface="Lato"/>
                <a:cs typeface="Lato"/>
                <a:sym typeface="Lato"/>
              </a:rPr>
              <a:t>Existing</a:t>
            </a:r>
            <a:r>
              <a:rPr lang="en-GB">
                <a:solidFill>
                  <a:srgbClr val="FFFFFF"/>
                </a:solidFill>
                <a:latin typeface="Lato"/>
                <a:ea typeface="Lato"/>
                <a:cs typeface="Lato"/>
                <a:sym typeface="Lato"/>
              </a:rPr>
              <a:t> customers / leads</a:t>
            </a:r>
            <a:endParaRPr>
              <a:solidFill>
                <a:srgbClr val="FFFFFF"/>
              </a:solidFill>
              <a:latin typeface="Lato"/>
              <a:ea typeface="Lato"/>
              <a:cs typeface="Lato"/>
              <a:sym typeface="Lato"/>
            </a:endParaRPr>
          </a:p>
        </p:txBody>
      </p:sp>
      <p:grpSp>
        <p:nvGrpSpPr>
          <p:cNvPr id="535" name="Google Shape;535;p34"/>
          <p:cNvGrpSpPr/>
          <p:nvPr/>
        </p:nvGrpSpPr>
        <p:grpSpPr>
          <a:xfrm>
            <a:off x="148015" y="2197389"/>
            <a:ext cx="3544233" cy="774374"/>
            <a:chOff x="3641278" y="2231652"/>
            <a:chExt cx="3860400" cy="666300"/>
          </a:xfrm>
        </p:grpSpPr>
        <p:sp>
          <p:nvSpPr>
            <p:cNvPr id="536" name="Google Shape;536;p34"/>
            <p:cNvSpPr/>
            <p:nvPr/>
          </p:nvSpPr>
          <p:spPr>
            <a:xfrm rot="10800000">
              <a:off x="3641278" y="2231652"/>
              <a:ext cx="3860400" cy="666300"/>
            </a:xfrm>
            <a:prstGeom prst="trapezoid">
              <a:avLst>
                <a:gd fmla="val 25000" name="adj"/>
              </a:avLst>
            </a:prstGeom>
            <a:solidFill>
              <a:srgbClr val="80CBC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sz="1900">
                <a:solidFill>
                  <a:srgbClr val="FFFFFF"/>
                </a:solidFill>
                <a:latin typeface="Lato"/>
                <a:ea typeface="Lato"/>
                <a:cs typeface="Lato"/>
                <a:sym typeface="Lato"/>
              </a:endParaRPr>
            </a:p>
          </p:txBody>
        </p:sp>
        <p:sp>
          <p:nvSpPr>
            <p:cNvPr id="537" name="Google Shape;537;p34"/>
            <p:cNvSpPr txBox="1"/>
            <p:nvPr/>
          </p:nvSpPr>
          <p:spPr>
            <a:xfrm>
              <a:off x="4339172" y="2322471"/>
              <a:ext cx="2510700" cy="39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500">
                  <a:solidFill>
                    <a:srgbClr val="FFFFFF"/>
                  </a:solidFill>
                  <a:latin typeface="Lato"/>
                  <a:ea typeface="Lato"/>
                  <a:cs typeface="Lato"/>
                  <a:sym typeface="Lato"/>
                </a:rPr>
                <a:t>People who don’t know your business </a:t>
              </a:r>
              <a:endParaRPr sz="1500">
                <a:solidFill>
                  <a:srgbClr val="FFFFFF"/>
                </a:solidFill>
                <a:latin typeface="Lato"/>
                <a:ea typeface="Lato"/>
                <a:cs typeface="Lato"/>
                <a:sym typeface="Lato"/>
              </a:endParaRPr>
            </a:p>
          </p:txBody>
        </p:sp>
      </p:grpSp>
      <p:sp>
        <p:nvSpPr>
          <p:cNvPr id="538" name="Google Shape;538;p34"/>
          <p:cNvSpPr txBox="1"/>
          <p:nvPr>
            <p:ph type="title"/>
          </p:nvPr>
        </p:nvSpPr>
        <p:spPr>
          <a:xfrm>
            <a:off x="147725" y="536775"/>
            <a:ext cx="8486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a:latin typeface="Lato"/>
                <a:ea typeface="Lato"/>
                <a:cs typeface="Lato"/>
                <a:sym typeface="Lato"/>
              </a:rPr>
              <a:t>Your</a:t>
            </a:r>
            <a:r>
              <a:rPr b="0" lang="en-GB">
                <a:latin typeface="Lato"/>
                <a:ea typeface="Lato"/>
                <a:cs typeface="Lato"/>
                <a:sym typeface="Lato"/>
              </a:rPr>
              <a:t> target audience will fall into 1 of 3 segments with search being able to target all </a:t>
            </a:r>
            <a:r>
              <a:rPr b="0" lang="en-GB">
                <a:latin typeface="Lato"/>
                <a:ea typeface="Lato"/>
                <a:cs typeface="Lato"/>
                <a:sym typeface="Lato"/>
              </a:rPr>
              <a:t> </a:t>
            </a:r>
            <a:endParaRPr>
              <a:latin typeface="Lato"/>
              <a:ea typeface="Lato"/>
              <a:cs typeface="Lato"/>
              <a:sym typeface="Lato"/>
            </a:endParaRPr>
          </a:p>
        </p:txBody>
      </p:sp>
      <p:sp>
        <p:nvSpPr>
          <p:cNvPr id="539" name="Google Shape;539;p34"/>
          <p:cNvSpPr txBox="1"/>
          <p:nvPr/>
        </p:nvSpPr>
        <p:spPr>
          <a:xfrm>
            <a:off x="12050" y="1575450"/>
            <a:ext cx="3840900" cy="528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en-GB" sz="2300">
                <a:solidFill>
                  <a:srgbClr val="5F6368"/>
                </a:solidFill>
                <a:latin typeface="Lato"/>
                <a:ea typeface="Lato"/>
                <a:cs typeface="Lato"/>
                <a:sym typeface="Lato"/>
              </a:rPr>
              <a:t>Customer Segment</a:t>
            </a:r>
            <a:endParaRPr sz="2300">
              <a:solidFill>
                <a:srgbClr val="5F6368"/>
              </a:solidFill>
              <a:latin typeface="Lato"/>
              <a:ea typeface="Lato"/>
              <a:cs typeface="Lato"/>
              <a:sym typeface="Lato"/>
            </a:endParaRPr>
          </a:p>
        </p:txBody>
      </p:sp>
      <p:grpSp>
        <p:nvGrpSpPr>
          <p:cNvPr id="540" name="Google Shape;540;p34"/>
          <p:cNvGrpSpPr/>
          <p:nvPr/>
        </p:nvGrpSpPr>
        <p:grpSpPr>
          <a:xfrm>
            <a:off x="5637983" y="3096178"/>
            <a:ext cx="3210412" cy="784168"/>
            <a:chOff x="3823039" y="3009241"/>
            <a:chExt cx="3496800" cy="666300"/>
          </a:xfrm>
        </p:grpSpPr>
        <p:sp>
          <p:nvSpPr>
            <p:cNvPr id="541" name="Google Shape;541;p34"/>
            <p:cNvSpPr/>
            <p:nvPr/>
          </p:nvSpPr>
          <p:spPr>
            <a:xfrm rot="10800000">
              <a:off x="3823039" y="3009241"/>
              <a:ext cx="3496800" cy="666300"/>
            </a:xfrm>
            <a:prstGeom prst="trapezoid">
              <a:avLst>
                <a:gd fmla="val 25000" name="adj"/>
              </a:avLst>
            </a:prstGeom>
            <a:solidFill>
              <a:srgbClr val="00A68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sz="1900">
                <a:solidFill>
                  <a:srgbClr val="FFFFFF"/>
                </a:solidFill>
                <a:latin typeface="Lato"/>
                <a:ea typeface="Lato"/>
                <a:cs typeface="Lato"/>
                <a:sym typeface="Lato"/>
              </a:endParaRPr>
            </a:p>
          </p:txBody>
        </p:sp>
        <p:sp>
          <p:nvSpPr>
            <p:cNvPr id="542" name="Google Shape;542;p34"/>
            <p:cNvSpPr txBox="1"/>
            <p:nvPr/>
          </p:nvSpPr>
          <p:spPr>
            <a:xfrm>
              <a:off x="4063452" y="3017718"/>
              <a:ext cx="2981400" cy="42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FFFFFF"/>
                  </a:solidFill>
                  <a:latin typeface="Lato"/>
                  <a:ea typeface="Lato"/>
                  <a:cs typeface="Lato"/>
                  <a:sym typeface="Lato"/>
                </a:rPr>
                <a:t>Consideration</a:t>
              </a:r>
              <a:endParaRPr sz="1700">
                <a:solidFill>
                  <a:srgbClr val="FFFFFF"/>
                </a:solidFill>
                <a:latin typeface="Lato"/>
                <a:ea typeface="Lato"/>
                <a:cs typeface="Lato"/>
                <a:sym typeface="Lato"/>
              </a:endParaRPr>
            </a:p>
          </p:txBody>
        </p:sp>
      </p:grpSp>
      <p:sp>
        <p:nvSpPr>
          <p:cNvPr id="543" name="Google Shape;543;p34"/>
          <p:cNvSpPr/>
          <p:nvPr/>
        </p:nvSpPr>
        <p:spPr>
          <a:xfrm rot="10800000">
            <a:off x="5811907" y="4011638"/>
            <a:ext cx="2862900" cy="783900"/>
          </a:xfrm>
          <a:prstGeom prst="trapezoid">
            <a:avLst>
              <a:gd fmla="val 25000" name="adj"/>
            </a:avLst>
          </a:prstGeom>
          <a:solidFill>
            <a:srgbClr val="008F7C"/>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Lato"/>
              <a:ea typeface="Lato"/>
              <a:cs typeface="Lato"/>
              <a:sym typeface="Lato"/>
            </a:endParaRPr>
          </a:p>
        </p:txBody>
      </p:sp>
      <p:grpSp>
        <p:nvGrpSpPr>
          <p:cNvPr id="544" name="Google Shape;544;p34"/>
          <p:cNvGrpSpPr/>
          <p:nvPr/>
        </p:nvGrpSpPr>
        <p:grpSpPr>
          <a:xfrm>
            <a:off x="5471108" y="2181033"/>
            <a:ext cx="3544233" cy="784168"/>
            <a:chOff x="3641278" y="2231652"/>
            <a:chExt cx="3860400" cy="666300"/>
          </a:xfrm>
        </p:grpSpPr>
        <p:sp>
          <p:nvSpPr>
            <p:cNvPr id="545" name="Google Shape;545;p34"/>
            <p:cNvSpPr/>
            <p:nvPr/>
          </p:nvSpPr>
          <p:spPr>
            <a:xfrm rot="10800000">
              <a:off x="3641278" y="2231652"/>
              <a:ext cx="3860400" cy="666300"/>
            </a:xfrm>
            <a:prstGeom prst="trapezoid">
              <a:avLst>
                <a:gd fmla="val 25000" name="adj"/>
              </a:avLst>
            </a:prstGeom>
            <a:solidFill>
              <a:srgbClr val="80CBC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sz="1900">
                <a:solidFill>
                  <a:srgbClr val="FFFFFF"/>
                </a:solidFill>
                <a:latin typeface="Lato"/>
                <a:ea typeface="Lato"/>
                <a:cs typeface="Lato"/>
                <a:sym typeface="Lato"/>
              </a:endParaRPr>
            </a:p>
          </p:txBody>
        </p:sp>
        <p:sp>
          <p:nvSpPr>
            <p:cNvPr id="546" name="Google Shape;546;p34"/>
            <p:cNvSpPr txBox="1"/>
            <p:nvPr/>
          </p:nvSpPr>
          <p:spPr>
            <a:xfrm>
              <a:off x="3731489" y="2322466"/>
              <a:ext cx="3691800" cy="39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FFFFFF"/>
                  </a:solidFill>
                  <a:latin typeface="Lato"/>
                  <a:ea typeface="Lato"/>
                  <a:cs typeface="Lato"/>
                  <a:sym typeface="Lato"/>
                </a:rPr>
                <a:t>Awareness </a:t>
              </a:r>
              <a:endParaRPr sz="1700">
                <a:solidFill>
                  <a:srgbClr val="FFFFFF"/>
                </a:solidFill>
                <a:latin typeface="Lato"/>
                <a:ea typeface="Lato"/>
                <a:cs typeface="Lato"/>
                <a:sym typeface="Lato"/>
              </a:endParaRPr>
            </a:p>
          </p:txBody>
        </p:sp>
      </p:grpSp>
      <p:sp>
        <p:nvSpPr>
          <p:cNvPr id="547" name="Google Shape;547;p34"/>
          <p:cNvSpPr txBox="1"/>
          <p:nvPr/>
        </p:nvSpPr>
        <p:spPr>
          <a:xfrm>
            <a:off x="5874807" y="4064704"/>
            <a:ext cx="2737500" cy="5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rgbClr val="FFFFFF"/>
                </a:solidFill>
                <a:latin typeface="Lato"/>
                <a:ea typeface="Lato"/>
                <a:cs typeface="Lato"/>
                <a:sym typeface="Lato"/>
              </a:rPr>
              <a:t>Action &amp; Advocacy</a:t>
            </a:r>
            <a:endParaRPr sz="1700">
              <a:solidFill>
                <a:srgbClr val="FFFFFF"/>
              </a:solidFill>
              <a:latin typeface="Lato"/>
              <a:ea typeface="Lato"/>
              <a:cs typeface="Lato"/>
              <a:sym typeface="Lato"/>
            </a:endParaRPr>
          </a:p>
        </p:txBody>
      </p:sp>
      <p:sp>
        <p:nvSpPr>
          <p:cNvPr id="548" name="Google Shape;548;p34"/>
          <p:cNvSpPr/>
          <p:nvPr/>
        </p:nvSpPr>
        <p:spPr>
          <a:xfrm>
            <a:off x="4379998" y="3468683"/>
            <a:ext cx="481500" cy="528600"/>
          </a:xfrm>
          <a:prstGeom prst="rightArrow">
            <a:avLst>
              <a:gd fmla="val 50000" name="adj1"/>
              <a:gd fmla="val 50000" name="adj2"/>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549" name="Google Shape;549;p34"/>
          <p:cNvSpPr txBox="1"/>
          <p:nvPr/>
        </p:nvSpPr>
        <p:spPr>
          <a:xfrm>
            <a:off x="5243675" y="1575450"/>
            <a:ext cx="3840900" cy="5286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lang="en-GB" sz="2300">
                <a:solidFill>
                  <a:srgbClr val="5F6368"/>
                </a:solidFill>
                <a:latin typeface="Lato"/>
                <a:ea typeface="Lato"/>
                <a:cs typeface="Lato"/>
                <a:sym typeface="Lato"/>
              </a:rPr>
              <a:t>Google Search</a:t>
            </a:r>
            <a:endParaRPr sz="2300">
              <a:solidFill>
                <a:srgbClr val="5F6368"/>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5"/>
          <p:cNvSpPr txBox="1"/>
          <p:nvPr/>
        </p:nvSpPr>
        <p:spPr>
          <a:xfrm>
            <a:off x="1982400" y="964400"/>
            <a:ext cx="71022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200">
                <a:solidFill>
                  <a:schemeClr val="dk1"/>
                </a:solidFill>
                <a:latin typeface="Google Sans"/>
                <a:ea typeface="Google Sans"/>
                <a:cs typeface="Google Sans"/>
                <a:sym typeface="Google Sans"/>
              </a:rPr>
              <a:t>5.6 billion</a:t>
            </a:r>
            <a:endParaRPr sz="72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GB" sz="3600">
                <a:solidFill>
                  <a:srgbClr val="3C4043"/>
                </a:solidFill>
                <a:latin typeface="Google Sans"/>
                <a:ea typeface="Google Sans"/>
                <a:cs typeface="Google Sans"/>
                <a:sym typeface="Google Sans"/>
              </a:rPr>
              <a:t>searches happen </a:t>
            </a:r>
            <a:br>
              <a:rPr lang="en-GB" sz="3600">
                <a:solidFill>
                  <a:srgbClr val="3C4043"/>
                </a:solidFill>
                <a:latin typeface="Google Sans"/>
                <a:ea typeface="Google Sans"/>
                <a:cs typeface="Google Sans"/>
                <a:sym typeface="Google Sans"/>
              </a:rPr>
            </a:br>
            <a:r>
              <a:rPr lang="en-GB" sz="3600">
                <a:solidFill>
                  <a:srgbClr val="3C4043"/>
                </a:solidFill>
                <a:latin typeface="Google Sans"/>
                <a:ea typeface="Google Sans"/>
                <a:cs typeface="Google Sans"/>
                <a:sym typeface="Google Sans"/>
              </a:rPr>
              <a:t>on Google each day. </a:t>
            </a:r>
            <a:br>
              <a:rPr lang="en-GB" sz="3600">
                <a:solidFill>
                  <a:srgbClr val="3C4043"/>
                </a:solidFill>
                <a:latin typeface="Google Sans"/>
                <a:ea typeface="Google Sans"/>
                <a:cs typeface="Google Sans"/>
                <a:sym typeface="Google Sans"/>
              </a:rPr>
            </a:br>
            <a:r>
              <a:rPr lang="en-GB" sz="3600">
                <a:solidFill>
                  <a:srgbClr val="3C4043"/>
                </a:solidFill>
                <a:latin typeface="Google Sans"/>
                <a:ea typeface="Google Sans"/>
                <a:cs typeface="Google Sans"/>
                <a:sym typeface="Google Sans"/>
              </a:rPr>
              <a:t>Powered by user intent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36"/>
          <p:cNvSpPr txBox="1"/>
          <p:nvPr>
            <p:ph type="title"/>
          </p:nvPr>
        </p:nvSpPr>
        <p:spPr>
          <a:xfrm>
            <a:off x="0" y="611425"/>
            <a:ext cx="9144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200"/>
              <a:t>Getting started with sizing the opportunity using  keyword Planner</a:t>
            </a:r>
            <a:endParaRPr sz="2200"/>
          </a:p>
        </p:txBody>
      </p:sp>
      <p:pic>
        <p:nvPicPr>
          <p:cNvPr id="560" name="Google Shape;560;p36"/>
          <p:cNvPicPr preferRelativeResize="0"/>
          <p:nvPr/>
        </p:nvPicPr>
        <p:blipFill>
          <a:blip r:embed="rId3">
            <a:alphaModFix/>
          </a:blip>
          <a:stretch>
            <a:fillRect/>
          </a:stretch>
        </p:blipFill>
        <p:spPr>
          <a:xfrm>
            <a:off x="152400" y="1299025"/>
            <a:ext cx="8839201" cy="327134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7"/>
          <p:cNvSpPr txBox="1"/>
          <p:nvPr>
            <p:ph type="title"/>
          </p:nvPr>
        </p:nvSpPr>
        <p:spPr>
          <a:xfrm>
            <a:off x="332975" y="579275"/>
            <a:ext cx="80766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Irish business starting to move global with search</a:t>
            </a:r>
            <a:endParaRPr/>
          </a:p>
        </p:txBody>
      </p:sp>
      <p:pic>
        <p:nvPicPr>
          <p:cNvPr id="566" name="Google Shape;566;p37"/>
          <p:cNvPicPr preferRelativeResize="0"/>
          <p:nvPr/>
        </p:nvPicPr>
        <p:blipFill>
          <a:blip r:embed="rId3">
            <a:alphaModFix/>
          </a:blip>
          <a:stretch>
            <a:fillRect/>
          </a:stretch>
        </p:blipFill>
        <p:spPr>
          <a:xfrm>
            <a:off x="152400" y="1266875"/>
            <a:ext cx="8839199" cy="32076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0"/>
          <p:cNvSpPr/>
          <p:nvPr/>
        </p:nvSpPr>
        <p:spPr>
          <a:xfrm>
            <a:off x="8010631" y="1981835"/>
            <a:ext cx="92700" cy="92400"/>
          </a:xfrm>
          <a:prstGeom prst="rect">
            <a:avLst/>
          </a:prstGeom>
          <a:solidFill>
            <a:srgbClr val="4285F4"/>
          </a:solidFill>
          <a:ln>
            <a:noFill/>
          </a:ln>
        </p:spPr>
        <p:txBody>
          <a:bodyPr anchorCtr="0" anchor="ctr" bIns="68675" lIns="68675" spcFirstLastPara="1" rIns="68675" wrap="square" tIns="68675">
            <a:noAutofit/>
          </a:bodyPr>
          <a:lstStyle/>
          <a:p>
            <a:pPr indent="0" lvl="0" marL="0" rtl="0" algn="l">
              <a:spcBef>
                <a:spcPts val="0"/>
              </a:spcBef>
              <a:spcAft>
                <a:spcPts val="0"/>
              </a:spcAft>
              <a:buNone/>
            </a:pPr>
            <a:r>
              <a:t/>
            </a:r>
            <a:endParaRPr/>
          </a:p>
        </p:txBody>
      </p:sp>
      <p:sp>
        <p:nvSpPr>
          <p:cNvPr id="150" name="Google Shape;150;p20"/>
          <p:cNvSpPr/>
          <p:nvPr/>
        </p:nvSpPr>
        <p:spPr>
          <a:xfrm>
            <a:off x="8281903" y="1981835"/>
            <a:ext cx="92700" cy="92400"/>
          </a:xfrm>
          <a:prstGeom prst="rect">
            <a:avLst/>
          </a:prstGeom>
          <a:solidFill>
            <a:srgbClr val="FBBC04"/>
          </a:solidFill>
          <a:ln>
            <a:noFill/>
          </a:ln>
        </p:spPr>
        <p:txBody>
          <a:bodyPr anchorCtr="0" anchor="ctr" bIns="68675" lIns="68675" spcFirstLastPara="1" rIns="68675" wrap="square" tIns="68675">
            <a:noAutofit/>
          </a:bodyPr>
          <a:lstStyle/>
          <a:p>
            <a:pPr indent="0" lvl="0" marL="0" rtl="0" algn="l">
              <a:spcBef>
                <a:spcPts val="0"/>
              </a:spcBef>
              <a:spcAft>
                <a:spcPts val="0"/>
              </a:spcAft>
              <a:buNone/>
            </a:pPr>
            <a:r>
              <a:t/>
            </a:r>
            <a:endParaRPr/>
          </a:p>
        </p:txBody>
      </p:sp>
      <p:sp>
        <p:nvSpPr>
          <p:cNvPr id="151" name="Google Shape;151;p20"/>
          <p:cNvSpPr/>
          <p:nvPr/>
        </p:nvSpPr>
        <p:spPr>
          <a:xfrm>
            <a:off x="8151843" y="1981835"/>
            <a:ext cx="92700" cy="92400"/>
          </a:xfrm>
          <a:prstGeom prst="ellipse">
            <a:avLst/>
          </a:prstGeom>
          <a:solidFill>
            <a:srgbClr val="E94335"/>
          </a:solidFill>
          <a:ln>
            <a:noFill/>
          </a:ln>
        </p:spPr>
        <p:txBody>
          <a:bodyPr anchorCtr="0" anchor="ctr" bIns="68675" lIns="68675" spcFirstLastPara="1" rIns="68675" wrap="square" tIns="68675">
            <a:noAutofit/>
          </a:bodyPr>
          <a:lstStyle/>
          <a:p>
            <a:pPr indent="0" lvl="0" marL="0" rtl="0" algn="l">
              <a:spcBef>
                <a:spcPts val="0"/>
              </a:spcBef>
              <a:spcAft>
                <a:spcPts val="0"/>
              </a:spcAft>
              <a:buNone/>
            </a:pPr>
            <a:r>
              <a:t/>
            </a:r>
            <a:endParaRPr/>
          </a:p>
        </p:txBody>
      </p:sp>
      <p:sp>
        <p:nvSpPr>
          <p:cNvPr id="152" name="Google Shape;152;p20"/>
          <p:cNvSpPr/>
          <p:nvPr/>
        </p:nvSpPr>
        <p:spPr>
          <a:xfrm>
            <a:off x="8411963" y="1981835"/>
            <a:ext cx="92700" cy="92400"/>
          </a:xfrm>
          <a:prstGeom prst="ellipse">
            <a:avLst/>
          </a:prstGeom>
          <a:solidFill>
            <a:srgbClr val="34A853"/>
          </a:solidFill>
          <a:ln>
            <a:noFill/>
          </a:ln>
        </p:spPr>
        <p:txBody>
          <a:bodyPr anchorCtr="0" anchor="ctr" bIns="68675" lIns="68675" spcFirstLastPara="1" rIns="68675" wrap="square" tIns="68675">
            <a:noAutofit/>
          </a:bodyPr>
          <a:lstStyle/>
          <a:p>
            <a:pPr indent="0" lvl="0" marL="0" rtl="0" algn="l">
              <a:spcBef>
                <a:spcPts val="0"/>
              </a:spcBef>
              <a:spcAft>
                <a:spcPts val="0"/>
              </a:spcAft>
              <a:buNone/>
            </a:pPr>
            <a:r>
              <a:t/>
            </a:r>
            <a:endParaRPr/>
          </a:p>
        </p:txBody>
      </p:sp>
      <p:cxnSp>
        <p:nvCxnSpPr>
          <p:cNvPr id="153" name="Google Shape;153;p20"/>
          <p:cNvCxnSpPr/>
          <p:nvPr/>
        </p:nvCxnSpPr>
        <p:spPr>
          <a:xfrm>
            <a:off x="522300" y="2186600"/>
            <a:ext cx="8099400" cy="4500"/>
          </a:xfrm>
          <a:prstGeom prst="straightConnector1">
            <a:avLst/>
          </a:prstGeom>
          <a:noFill/>
          <a:ln cap="flat" cmpd="sng" w="19050">
            <a:solidFill>
              <a:srgbClr val="999999"/>
            </a:solidFill>
            <a:prstDash val="solid"/>
            <a:round/>
            <a:headEnd len="med" w="med" type="none"/>
            <a:tailEnd len="med" w="med" type="none"/>
          </a:ln>
        </p:spPr>
      </p:cxnSp>
      <p:cxnSp>
        <p:nvCxnSpPr>
          <p:cNvPr id="154" name="Google Shape;154;p20"/>
          <p:cNvCxnSpPr/>
          <p:nvPr/>
        </p:nvCxnSpPr>
        <p:spPr>
          <a:xfrm>
            <a:off x="531825" y="4247717"/>
            <a:ext cx="8089800" cy="5400"/>
          </a:xfrm>
          <a:prstGeom prst="straightConnector1">
            <a:avLst/>
          </a:prstGeom>
          <a:noFill/>
          <a:ln cap="flat" cmpd="sng" w="19050">
            <a:solidFill>
              <a:srgbClr val="999999"/>
            </a:solidFill>
            <a:prstDash val="solid"/>
            <a:round/>
            <a:headEnd len="med" w="med" type="none"/>
            <a:tailEnd len="med" w="med" type="none"/>
          </a:ln>
        </p:spPr>
      </p:cxnSp>
      <p:sp>
        <p:nvSpPr>
          <p:cNvPr id="155" name="Google Shape;155;p20"/>
          <p:cNvSpPr txBox="1"/>
          <p:nvPr/>
        </p:nvSpPr>
        <p:spPr>
          <a:xfrm>
            <a:off x="2882150" y="2541950"/>
            <a:ext cx="3999600" cy="1057200"/>
          </a:xfrm>
          <a:prstGeom prst="rect">
            <a:avLst/>
          </a:prstGeom>
          <a:noFill/>
          <a:ln>
            <a:noFill/>
          </a:ln>
        </p:spPr>
        <p:txBody>
          <a:bodyPr anchorCtr="0" anchor="t" bIns="121700" lIns="121700" spcFirstLastPara="1" rIns="121700" wrap="square" tIns="121700">
            <a:noAutofit/>
          </a:bodyPr>
          <a:lstStyle/>
          <a:p>
            <a:pPr indent="0" lvl="0" marL="0" rtl="0" algn="l">
              <a:lnSpc>
                <a:spcPct val="115000"/>
              </a:lnSpc>
              <a:spcBef>
                <a:spcPts val="0"/>
              </a:spcBef>
              <a:spcAft>
                <a:spcPts val="0"/>
              </a:spcAft>
              <a:buNone/>
            </a:pPr>
            <a:r>
              <a:rPr b="1" lang="en-GB" sz="1600">
                <a:solidFill>
                  <a:srgbClr val="333333"/>
                </a:solidFill>
                <a:latin typeface="Google Sans"/>
                <a:ea typeface="Google Sans"/>
                <a:cs typeface="Google Sans"/>
                <a:sym typeface="Google Sans"/>
              </a:rPr>
              <a:t>Damian Lynch</a:t>
            </a:r>
            <a:endParaRPr b="1" sz="1600">
              <a:solidFill>
                <a:srgbClr val="33333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GB" sz="1600">
                <a:solidFill>
                  <a:srgbClr val="333333"/>
                </a:solidFill>
                <a:latin typeface="Google Sans"/>
                <a:ea typeface="Google Sans"/>
                <a:cs typeface="Google Sans"/>
                <a:sym typeface="Google Sans"/>
              </a:rPr>
              <a:t>Head of Sales, </a:t>
            </a:r>
            <a:endParaRPr sz="1600">
              <a:solidFill>
                <a:srgbClr val="33333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GB" sz="1600">
                <a:solidFill>
                  <a:srgbClr val="333333"/>
                </a:solidFill>
                <a:latin typeface="Google Sans"/>
                <a:ea typeface="Google Sans"/>
                <a:cs typeface="Google Sans"/>
                <a:sym typeface="Google Sans"/>
              </a:rPr>
              <a:t>Google Customer Solutions, Ireland </a:t>
            </a:r>
            <a:endParaRPr sz="1600">
              <a:solidFill>
                <a:srgbClr val="333333"/>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200">
              <a:solidFill>
                <a:srgbClr val="666666"/>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b="1" sz="1200">
              <a:solidFill>
                <a:srgbClr val="666666"/>
              </a:solidFill>
              <a:latin typeface="Google Sans"/>
              <a:ea typeface="Google Sans"/>
              <a:cs typeface="Google Sans"/>
              <a:sym typeface="Google Sans"/>
            </a:endParaRPr>
          </a:p>
        </p:txBody>
      </p:sp>
      <p:pic>
        <p:nvPicPr>
          <p:cNvPr id="156" name="Google Shape;156;p20"/>
          <p:cNvPicPr preferRelativeResize="0"/>
          <p:nvPr/>
        </p:nvPicPr>
        <p:blipFill>
          <a:blip r:embed="rId3">
            <a:alphaModFix/>
          </a:blip>
          <a:stretch>
            <a:fillRect/>
          </a:stretch>
        </p:blipFill>
        <p:spPr>
          <a:xfrm>
            <a:off x="1519225" y="2559600"/>
            <a:ext cx="1201500" cy="1201200"/>
          </a:xfrm>
          <a:prstGeom prst="ellipse">
            <a:avLst/>
          </a:prstGeom>
          <a:noFill/>
          <a:ln cap="flat" cmpd="sng" w="19050">
            <a:solidFill>
              <a:srgbClr val="999999"/>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38"/>
          <p:cNvSpPr txBox="1"/>
          <p:nvPr>
            <p:ph type="title"/>
          </p:nvPr>
        </p:nvSpPr>
        <p:spPr>
          <a:xfrm>
            <a:off x="461550" y="6114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Define your goal &amp; automate your marketing</a:t>
            </a:r>
            <a:endParaRPr/>
          </a:p>
        </p:txBody>
      </p:sp>
      <p:pic>
        <p:nvPicPr>
          <p:cNvPr id="572" name="Google Shape;572;p38"/>
          <p:cNvPicPr preferRelativeResize="0"/>
          <p:nvPr/>
        </p:nvPicPr>
        <p:blipFill>
          <a:blip r:embed="rId3">
            <a:alphaModFix/>
          </a:blip>
          <a:stretch>
            <a:fillRect/>
          </a:stretch>
        </p:blipFill>
        <p:spPr>
          <a:xfrm>
            <a:off x="683524" y="4261225"/>
            <a:ext cx="2918251" cy="665575"/>
          </a:xfrm>
          <a:prstGeom prst="rect">
            <a:avLst/>
          </a:prstGeom>
          <a:noFill/>
          <a:ln>
            <a:noFill/>
          </a:ln>
          <a:effectLst>
            <a:outerShdw blurRad="57150" rotWithShape="0" algn="bl" dir="5400000" dist="19050">
              <a:srgbClr val="000000">
                <a:alpha val="50000"/>
              </a:srgbClr>
            </a:outerShdw>
          </a:effectLst>
        </p:spPr>
      </p:pic>
      <p:sp>
        <p:nvSpPr>
          <p:cNvPr id="573" name="Google Shape;573;p38"/>
          <p:cNvSpPr txBox="1"/>
          <p:nvPr/>
        </p:nvSpPr>
        <p:spPr>
          <a:xfrm>
            <a:off x="3701650" y="4261225"/>
            <a:ext cx="2371800" cy="665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3C4043"/>
                </a:solidFill>
                <a:latin typeface="Google Sans"/>
                <a:ea typeface="Google Sans"/>
                <a:cs typeface="Google Sans"/>
                <a:sym typeface="Google Sans"/>
              </a:rPr>
              <a:t>Smart Bidding </a:t>
            </a:r>
            <a:endParaRPr sz="500"/>
          </a:p>
        </p:txBody>
      </p:sp>
      <p:grpSp>
        <p:nvGrpSpPr>
          <p:cNvPr id="574" name="Google Shape;574;p38"/>
          <p:cNvGrpSpPr/>
          <p:nvPr/>
        </p:nvGrpSpPr>
        <p:grpSpPr>
          <a:xfrm>
            <a:off x="5331251" y="4097607"/>
            <a:ext cx="696760" cy="829321"/>
            <a:chOff x="7859976" y="1933951"/>
            <a:chExt cx="2430274" cy="2299200"/>
          </a:xfrm>
        </p:grpSpPr>
        <p:grpSp>
          <p:nvGrpSpPr>
            <p:cNvPr id="575" name="Google Shape;575;p38"/>
            <p:cNvGrpSpPr/>
            <p:nvPr/>
          </p:nvGrpSpPr>
          <p:grpSpPr>
            <a:xfrm>
              <a:off x="7914550" y="1933951"/>
              <a:ext cx="2299500" cy="2299200"/>
              <a:chOff x="7990750" y="1933951"/>
              <a:chExt cx="2299500" cy="2299200"/>
            </a:xfrm>
          </p:grpSpPr>
          <p:sp>
            <p:nvSpPr>
              <p:cNvPr id="576" name="Google Shape;576;p38"/>
              <p:cNvSpPr/>
              <p:nvPr/>
            </p:nvSpPr>
            <p:spPr>
              <a:xfrm>
                <a:off x="8136800" y="2069800"/>
                <a:ext cx="2007300" cy="2007300"/>
              </a:xfrm>
              <a:prstGeom prst="ellipse">
                <a:avLst/>
              </a:prstGeom>
              <a:solidFill>
                <a:srgbClr val="DADCE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577" name="Google Shape;577;p38"/>
              <p:cNvSpPr/>
              <p:nvPr/>
            </p:nvSpPr>
            <p:spPr>
              <a:xfrm>
                <a:off x="7990750" y="1933951"/>
                <a:ext cx="2299500" cy="2299200"/>
              </a:xfrm>
              <a:prstGeom prst="donut">
                <a:avLst>
                  <a:gd fmla="val 10660" name="adj"/>
                </a:avLst>
              </a:prstGeom>
              <a:solidFill>
                <a:srgbClr val="DADCE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78" name="Google Shape;578;p38"/>
              <p:cNvSpPr/>
              <p:nvPr/>
            </p:nvSpPr>
            <p:spPr>
              <a:xfrm>
                <a:off x="8468200" y="2411400"/>
                <a:ext cx="1344600" cy="1344300"/>
              </a:xfrm>
              <a:prstGeom prst="donut">
                <a:avLst>
                  <a:gd fmla="val 17753" name="adj"/>
                </a:avLst>
              </a:prstGeom>
              <a:solidFill>
                <a:srgbClr val="DADCE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79" name="Google Shape;579;p38"/>
              <p:cNvSpPr/>
              <p:nvPr/>
            </p:nvSpPr>
            <p:spPr>
              <a:xfrm>
                <a:off x="8917750" y="2850750"/>
                <a:ext cx="445500" cy="445500"/>
              </a:xfrm>
              <a:prstGeom prst="ellipse">
                <a:avLst/>
              </a:prstGeom>
              <a:solidFill>
                <a:srgbClr val="DADCE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grpSp>
        <p:grpSp>
          <p:nvGrpSpPr>
            <p:cNvPr id="580" name="Google Shape;580;p38"/>
            <p:cNvGrpSpPr/>
            <p:nvPr/>
          </p:nvGrpSpPr>
          <p:grpSpPr>
            <a:xfrm>
              <a:off x="7859976" y="4163882"/>
              <a:ext cx="1233868" cy="69264"/>
              <a:chOff x="0" y="0"/>
              <a:chExt cx="2147483647" cy="2147483647"/>
            </a:xfrm>
          </p:grpSpPr>
          <p:pic>
            <p:nvPicPr>
              <p:cNvPr id="581" name="Google Shape;581;p38"/>
              <p:cNvPicPr preferRelativeResize="0"/>
              <p:nvPr/>
            </p:nvPicPr>
            <p:blipFill rotWithShape="1">
              <a:blip r:embed="rId4">
                <a:alphaModFix/>
              </a:blip>
              <a:srcRect b="0" l="0" r="0" t="0"/>
              <a:stretch/>
            </p:blipFill>
            <p:spPr>
              <a:xfrm>
                <a:off x="0" y="0"/>
                <a:ext cx="2147483647" cy="2000267898"/>
              </a:xfrm>
              <a:prstGeom prst="rect">
                <a:avLst/>
              </a:prstGeom>
              <a:noFill/>
              <a:ln>
                <a:noFill/>
              </a:ln>
            </p:spPr>
          </p:pic>
          <p:sp>
            <p:nvSpPr>
              <p:cNvPr id="582" name="Google Shape;582;p38"/>
              <p:cNvSpPr txBox="1"/>
              <p:nvPr/>
            </p:nvSpPr>
            <p:spPr>
              <a:xfrm>
                <a:off x="67111212" y="834829696"/>
                <a:ext cx="2072918427" cy="1312653950"/>
              </a:xfrm>
              <a:prstGeom prst="rect">
                <a:avLst/>
              </a:prstGeom>
              <a:noFill/>
              <a:ln>
                <a:noFill/>
              </a:ln>
            </p:spPr>
            <p:txBody>
              <a:bodyPr anchorCtr="0" anchor="ctr" bIns="45700" lIns="91400" spcFirstLastPara="1" rIns="91400"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grpSp>
          <p:nvGrpSpPr>
            <p:cNvPr id="583" name="Google Shape;583;p38"/>
            <p:cNvGrpSpPr/>
            <p:nvPr/>
          </p:nvGrpSpPr>
          <p:grpSpPr>
            <a:xfrm>
              <a:off x="7990750" y="1933951"/>
              <a:ext cx="2299500" cy="2299200"/>
              <a:chOff x="7990750" y="1933951"/>
              <a:chExt cx="2299500" cy="2299200"/>
            </a:xfrm>
          </p:grpSpPr>
          <p:sp>
            <p:nvSpPr>
              <p:cNvPr id="584" name="Google Shape;584;p38"/>
              <p:cNvSpPr/>
              <p:nvPr/>
            </p:nvSpPr>
            <p:spPr>
              <a:xfrm>
                <a:off x="8136800" y="2069800"/>
                <a:ext cx="2007300" cy="2007300"/>
              </a:xfrm>
              <a:prstGeom prst="ellipse">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sp>
            <p:nvSpPr>
              <p:cNvPr id="585" name="Google Shape;585;p38"/>
              <p:cNvSpPr/>
              <p:nvPr/>
            </p:nvSpPr>
            <p:spPr>
              <a:xfrm>
                <a:off x="7990750" y="1933951"/>
                <a:ext cx="2299500" cy="2299200"/>
              </a:xfrm>
              <a:prstGeom prst="donut">
                <a:avLst>
                  <a:gd fmla="val 10660" name="adj"/>
                </a:avLst>
              </a:prstGeom>
              <a:solidFill>
                <a:srgbClr val="F1F3F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86" name="Google Shape;586;p38"/>
              <p:cNvSpPr/>
              <p:nvPr/>
            </p:nvSpPr>
            <p:spPr>
              <a:xfrm>
                <a:off x="8468200" y="2411400"/>
                <a:ext cx="1344600" cy="1344300"/>
              </a:xfrm>
              <a:prstGeom prst="donut">
                <a:avLst>
                  <a:gd fmla="val 17753" name="adj"/>
                </a:avLst>
              </a:prstGeom>
              <a:solidFill>
                <a:srgbClr val="F1F3F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587" name="Google Shape;587;p38"/>
              <p:cNvSpPr/>
              <p:nvPr/>
            </p:nvSpPr>
            <p:spPr>
              <a:xfrm>
                <a:off x="8917750" y="2850750"/>
                <a:ext cx="445500" cy="445500"/>
              </a:xfrm>
              <a:prstGeom prst="ellipse">
                <a:avLst/>
              </a:prstGeom>
              <a:solidFill>
                <a:srgbClr val="F1F3F4"/>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None/>
                </a:pPr>
                <a:r>
                  <a:t/>
                </a:r>
                <a:endParaRPr sz="1100"/>
              </a:p>
            </p:txBody>
          </p:sp>
        </p:grpSp>
        <p:sp>
          <p:nvSpPr>
            <p:cNvPr id="588" name="Google Shape;588;p38"/>
            <p:cNvSpPr/>
            <p:nvPr/>
          </p:nvSpPr>
          <p:spPr>
            <a:xfrm>
              <a:off x="8795975" y="3036450"/>
              <a:ext cx="356675" cy="69275"/>
            </a:xfrm>
            <a:prstGeom prst="flowChartManualInput">
              <a:avLst/>
            </a:prstGeom>
            <a:gradFill>
              <a:gsLst>
                <a:gs pos="0">
                  <a:srgbClr val="FFFFFF"/>
                </a:gs>
                <a:gs pos="80000">
                  <a:srgbClr val="80C7BB"/>
                </a:gs>
                <a:gs pos="100000">
                  <a:srgbClr val="008E76"/>
                </a:gs>
              </a:gsLst>
              <a:lin ang="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9" name="Google Shape;589;p38"/>
            <p:cNvSpPr/>
            <p:nvPr/>
          </p:nvSpPr>
          <p:spPr>
            <a:xfrm rot="2700000">
              <a:off x="9362512" y="2413121"/>
              <a:ext cx="84429" cy="795071"/>
            </a:xfrm>
            <a:prstGeom prst="can">
              <a:avLst>
                <a:gd fmla="val 85694" name="adj"/>
              </a:avLst>
            </a:prstGeom>
            <a:solidFill>
              <a:srgbClr val="00BFA5"/>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0" name="Google Shape;590;p38"/>
            <p:cNvSpPr/>
            <p:nvPr/>
          </p:nvSpPr>
          <p:spPr>
            <a:xfrm rot="-2700000">
              <a:off x="9379775" y="2516350"/>
              <a:ext cx="286475" cy="95300"/>
            </a:xfrm>
            <a:prstGeom prst="flowChartInputOutput">
              <a:avLst/>
            </a:prstGeom>
            <a:solidFill>
              <a:srgbClr val="1DE9B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1" name="Google Shape;591;p38"/>
            <p:cNvSpPr/>
            <p:nvPr/>
          </p:nvSpPr>
          <p:spPr>
            <a:xfrm flipH="1" rot="-2700000">
              <a:off x="9501450" y="2650100"/>
              <a:ext cx="286475" cy="95300"/>
            </a:xfrm>
            <a:prstGeom prst="flowChartInputOutput">
              <a:avLst/>
            </a:prstGeom>
            <a:solidFill>
              <a:srgbClr val="008E76"/>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pic>
        <p:nvPicPr>
          <p:cNvPr id="592" name="Google Shape;592;p38"/>
          <p:cNvPicPr preferRelativeResize="0"/>
          <p:nvPr/>
        </p:nvPicPr>
        <p:blipFill rotWithShape="1">
          <a:blip r:embed="rId5">
            <a:alphaModFix/>
          </a:blip>
          <a:srcRect b="0" l="0" r="79913" t="0"/>
          <a:stretch/>
        </p:blipFill>
        <p:spPr>
          <a:xfrm>
            <a:off x="6673525" y="4018575"/>
            <a:ext cx="1746825" cy="1046125"/>
          </a:xfrm>
          <a:prstGeom prst="rect">
            <a:avLst/>
          </a:prstGeom>
          <a:noFill/>
          <a:ln>
            <a:noFill/>
          </a:ln>
          <a:effectLst>
            <a:outerShdw blurRad="57150" rotWithShape="0" algn="bl" dir="5400000" dist="19050">
              <a:srgbClr val="000000">
                <a:alpha val="50000"/>
              </a:srgbClr>
            </a:outerShdw>
          </a:effectLst>
        </p:spPr>
      </p:pic>
      <p:sp>
        <p:nvSpPr>
          <p:cNvPr id="593" name="Google Shape;593;p38"/>
          <p:cNvSpPr txBox="1"/>
          <p:nvPr/>
        </p:nvSpPr>
        <p:spPr>
          <a:xfrm>
            <a:off x="6190638" y="4290250"/>
            <a:ext cx="365700" cy="444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3C4043"/>
                </a:solidFill>
                <a:latin typeface="Google Sans"/>
                <a:ea typeface="Google Sans"/>
                <a:cs typeface="Google Sans"/>
                <a:sym typeface="Google Sans"/>
              </a:rPr>
              <a:t>+</a:t>
            </a:r>
            <a:endParaRPr sz="500"/>
          </a:p>
        </p:txBody>
      </p:sp>
      <p:pic>
        <p:nvPicPr>
          <p:cNvPr id="594" name="Google Shape;594;p38"/>
          <p:cNvPicPr preferRelativeResize="0"/>
          <p:nvPr/>
        </p:nvPicPr>
        <p:blipFill>
          <a:blip r:embed="rId6">
            <a:alphaModFix/>
          </a:blip>
          <a:stretch>
            <a:fillRect/>
          </a:stretch>
        </p:blipFill>
        <p:spPr>
          <a:xfrm>
            <a:off x="585050" y="1512050"/>
            <a:ext cx="7609749" cy="2141078"/>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par>
                                <p:cTn fill="hold" nodeType="with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par>
                                <p:cTn fill="hold" nodeType="with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par>
                                <p:cTn fill="hold" nodeType="with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1000"/>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39"/>
          <p:cNvSpPr txBox="1"/>
          <p:nvPr/>
        </p:nvSpPr>
        <p:spPr>
          <a:xfrm>
            <a:off x="3176775" y="2245475"/>
            <a:ext cx="2829900" cy="13452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600"/>
              </a:spcAft>
              <a:buNone/>
            </a:pPr>
            <a:r>
              <a:rPr lang="en-GB" sz="1800">
                <a:solidFill>
                  <a:srgbClr val="666666"/>
                </a:solidFill>
                <a:latin typeface="Google Sans"/>
                <a:ea typeface="Google Sans"/>
                <a:cs typeface="Google Sans"/>
                <a:sym typeface="Google Sans"/>
              </a:rPr>
              <a:t>Gusto increases ROAS </a:t>
            </a:r>
            <a:br>
              <a:rPr lang="en-GB" sz="1800">
                <a:solidFill>
                  <a:srgbClr val="666666"/>
                </a:solidFill>
                <a:latin typeface="Google Sans"/>
                <a:ea typeface="Google Sans"/>
                <a:cs typeface="Google Sans"/>
                <a:sym typeface="Google Sans"/>
              </a:rPr>
            </a:br>
            <a:r>
              <a:rPr lang="en-GB" sz="1800">
                <a:solidFill>
                  <a:srgbClr val="666666"/>
                </a:solidFill>
                <a:latin typeface="Google Sans"/>
                <a:ea typeface="Google Sans"/>
                <a:cs typeface="Google Sans"/>
                <a:sym typeface="Google Sans"/>
              </a:rPr>
              <a:t>by 73% with offline conversion tracking and Smart Bidding</a:t>
            </a:r>
            <a:endParaRPr sz="1800">
              <a:solidFill>
                <a:srgbClr val="666666"/>
              </a:solidFill>
              <a:latin typeface="Google Sans"/>
              <a:ea typeface="Google Sans"/>
              <a:cs typeface="Google Sans"/>
              <a:sym typeface="Google Sans"/>
            </a:endParaRPr>
          </a:p>
        </p:txBody>
      </p:sp>
      <p:cxnSp>
        <p:nvCxnSpPr>
          <p:cNvPr id="600" name="Google Shape;600;p39"/>
          <p:cNvCxnSpPr/>
          <p:nvPr/>
        </p:nvCxnSpPr>
        <p:spPr>
          <a:xfrm>
            <a:off x="6342425" y="3287910"/>
            <a:ext cx="2743200" cy="0"/>
          </a:xfrm>
          <a:prstGeom prst="straightConnector1">
            <a:avLst/>
          </a:prstGeom>
          <a:noFill/>
          <a:ln cap="flat" cmpd="sng" w="19050">
            <a:solidFill>
              <a:srgbClr val="EEEEEE"/>
            </a:solidFill>
            <a:prstDash val="solid"/>
            <a:round/>
            <a:headEnd len="med" w="med" type="none"/>
            <a:tailEnd len="med" w="med" type="none"/>
          </a:ln>
        </p:spPr>
      </p:cxnSp>
      <p:sp>
        <p:nvSpPr>
          <p:cNvPr id="601" name="Google Shape;601;p39"/>
          <p:cNvSpPr txBox="1"/>
          <p:nvPr/>
        </p:nvSpPr>
        <p:spPr>
          <a:xfrm>
            <a:off x="6601225" y="2404950"/>
            <a:ext cx="1076400" cy="424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400">
                <a:solidFill>
                  <a:srgbClr val="4285F4"/>
                </a:solidFill>
                <a:latin typeface="Google Sans Medium"/>
                <a:ea typeface="Google Sans Medium"/>
                <a:cs typeface="Google Sans Medium"/>
                <a:sym typeface="Google Sans Medium"/>
              </a:rPr>
              <a:t>+127%</a:t>
            </a:r>
            <a:endParaRPr sz="2400">
              <a:solidFill>
                <a:srgbClr val="4285F4"/>
              </a:solidFill>
              <a:latin typeface="Google Sans Medium"/>
              <a:ea typeface="Google Sans Medium"/>
              <a:cs typeface="Google Sans Medium"/>
              <a:sym typeface="Google Sans Medium"/>
            </a:endParaRPr>
          </a:p>
        </p:txBody>
      </p:sp>
      <p:sp>
        <p:nvSpPr>
          <p:cNvPr id="602" name="Google Shape;602;p39"/>
          <p:cNvSpPr txBox="1"/>
          <p:nvPr/>
        </p:nvSpPr>
        <p:spPr>
          <a:xfrm>
            <a:off x="6601225" y="2733060"/>
            <a:ext cx="831900" cy="36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800">
                <a:solidFill>
                  <a:srgbClr val="5F6368"/>
                </a:solidFill>
                <a:latin typeface="Roboto"/>
                <a:ea typeface="Roboto"/>
                <a:cs typeface="Roboto"/>
                <a:sym typeface="Roboto"/>
              </a:rPr>
              <a:t>conversion rate</a:t>
            </a:r>
            <a:endParaRPr sz="800">
              <a:solidFill>
                <a:srgbClr val="5F6368"/>
              </a:solidFill>
              <a:latin typeface="Roboto"/>
              <a:ea typeface="Roboto"/>
              <a:cs typeface="Roboto"/>
              <a:sym typeface="Roboto"/>
            </a:endParaRPr>
          </a:p>
        </p:txBody>
      </p:sp>
      <p:sp>
        <p:nvSpPr>
          <p:cNvPr id="603" name="Google Shape;603;p39"/>
          <p:cNvSpPr txBox="1"/>
          <p:nvPr/>
        </p:nvSpPr>
        <p:spPr>
          <a:xfrm>
            <a:off x="7854875" y="2404957"/>
            <a:ext cx="1076400" cy="424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2400">
                <a:solidFill>
                  <a:srgbClr val="4285F4"/>
                </a:solidFill>
                <a:latin typeface="Google Sans Medium"/>
                <a:ea typeface="Google Sans Medium"/>
                <a:cs typeface="Google Sans Medium"/>
                <a:sym typeface="Google Sans Medium"/>
              </a:rPr>
              <a:t>+73%</a:t>
            </a:r>
            <a:endParaRPr sz="2400">
              <a:solidFill>
                <a:srgbClr val="4285F4"/>
              </a:solidFill>
              <a:latin typeface="Google Sans Medium"/>
              <a:ea typeface="Google Sans Medium"/>
              <a:cs typeface="Google Sans Medium"/>
              <a:sym typeface="Google Sans Medium"/>
            </a:endParaRPr>
          </a:p>
        </p:txBody>
      </p:sp>
      <p:sp>
        <p:nvSpPr>
          <p:cNvPr id="604" name="Google Shape;604;p39"/>
          <p:cNvSpPr txBox="1"/>
          <p:nvPr/>
        </p:nvSpPr>
        <p:spPr>
          <a:xfrm>
            <a:off x="7854855" y="2733060"/>
            <a:ext cx="831900" cy="368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800">
                <a:solidFill>
                  <a:srgbClr val="5F6368"/>
                </a:solidFill>
                <a:latin typeface="Roboto"/>
                <a:ea typeface="Roboto"/>
                <a:cs typeface="Roboto"/>
                <a:sym typeface="Roboto"/>
              </a:rPr>
              <a:t>return on ad spend</a:t>
            </a:r>
            <a:endParaRPr sz="800">
              <a:solidFill>
                <a:srgbClr val="5F6368"/>
              </a:solidFill>
              <a:latin typeface="Roboto"/>
              <a:ea typeface="Roboto"/>
              <a:cs typeface="Roboto"/>
              <a:sym typeface="Roboto"/>
            </a:endParaRPr>
          </a:p>
        </p:txBody>
      </p:sp>
      <p:cxnSp>
        <p:nvCxnSpPr>
          <p:cNvPr id="605" name="Google Shape;605;p39"/>
          <p:cNvCxnSpPr/>
          <p:nvPr/>
        </p:nvCxnSpPr>
        <p:spPr>
          <a:xfrm>
            <a:off x="6342425" y="2285298"/>
            <a:ext cx="2743200" cy="0"/>
          </a:xfrm>
          <a:prstGeom prst="straightConnector1">
            <a:avLst/>
          </a:prstGeom>
          <a:noFill/>
          <a:ln cap="flat" cmpd="sng" w="19050">
            <a:solidFill>
              <a:srgbClr val="EEEEEE"/>
            </a:solidFill>
            <a:prstDash val="solid"/>
            <a:round/>
            <a:headEnd len="med" w="med" type="none"/>
            <a:tailEnd len="med" w="med" type="none"/>
          </a:ln>
        </p:spPr>
      </p:cxnSp>
      <p:sp>
        <p:nvSpPr>
          <p:cNvPr id="606" name="Google Shape;606;p39"/>
          <p:cNvSpPr txBox="1"/>
          <p:nvPr/>
        </p:nvSpPr>
        <p:spPr>
          <a:xfrm>
            <a:off x="96025" y="2297375"/>
            <a:ext cx="2830800" cy="19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100">
                <a:solidFill>
                  <a:srgbClr val="5F6368"/>
                </a:solidFill>
                <a:latin typeface="Roboto"/>
                <a:ea typeface="Roboto"/>
                <a:cs typeface="Roboto"/>
                <a:sym typeface="Roboto"/>
              </a:rPr>
              <a:t>San Francisco, CA, U.S.  •  </a:t>
            </a:r>
            <a:r>
              <a:rPr lang="en-GB" sz="1100" u="sng">
                <a:solidFill>
                  <a:srgbClr val="0097A7"/>
                </a:solidFill>
                <a:latin typeface="Roboto"/>
                <a:ea typeface="Roboto"/>
                <a:cs typeface="Roboto"/>
                <a:sym typeface="Roboto"/>
                <a:hlinkClick r:id="rId3">
                  <a:extLst>
                    <a:ext uri="{A12FA001-AC4F-418D-AE19-62706E023703}">
                      <ahyp:hlinkClr val="tx"/>
                    </a:ext>
                  </a:extLst>
                </a:hlinkClick>
              </a:rPr>
              <a:t>gusto.com</a:t>
            </a:r>
            <a:endParaRPr sz="1100" u="sng">
              <a:solidFill>
                <a:srgbClr val="4285F4"/>
              </a:solidFill>
              <a:latin typeface="Roboto"/>
              <a:ea typeface="Roboto"/>
              <a:cs typeface="Roboto"/>
              <a:sym typeface="Roboto"/>
            </a:endParaRPr>
          </a:p>
          <a:p>
            <a:pPr indent="0" lvl="0" marL="0" rtl="0" algn="ctr">
              <a:lnSpc>
                <a:spcPct val="115000"/>
              </a:lnSpc>
              <a:spcBef>
                <a:spcPts val="300"/>
              </a:spcBef>
              <a:spcAft>
                <a:spcPts val="300"/>
              </a:spcAft>
              <a:buNone/>
            </a:pPr>
            <a:br>
              <a:rPr lang="en-GB" sz="700">
                <a:solidFill>
                  <a:srgbClr val="5F6368"/>
                </a:solidFill>
                <a:latin typeface="Roboto"/>
                <a:ea typeface="Roboto"/>
                <a:cs typeface="Roboto"/>
                <a:sym typeface="Roboto"/>
              </a:rPr>
            </a:br>
            <a:endParaRPr sz="700">
              <a:solidFill>
                <a:srgbClr val="4285F4"/>
              </a:solidFill>
              <a:latin typeface="Roboto"/>
              <a:ea typeface="Roboto"/>
              <a:cs typeface="Roboto"/>
              <a:sym typeface="Roboto"/>
            </a:endParaRPr>
          </a:p>
        </p:txBody>
      </p:sp>
      <p:sp>
        <p:nvSpPr>
          <p:cNvPr id="607" name="Google Shape;607;p39"/>
          <p:cNvSpPr txBox="1"/>
          <p:nvPr/>
        </p:nvSpPr>
        <p:spPr>
          <a:xfrm>
            <a:off x="2877600" y="3814375"/>
            <a:ext cx="6053700" cy="114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666666"/>
                </a:solidFill>
                <a:latin typeface="Google Sans Medium"/>
                <a:ea typeface="Google Sans Medium"/>
                <a:cs typeface="Google Sans Medium"/>
                <a:sym typeface="Google Sans Medium"/>
              </a:rPr>
              <a:t>Google Smart Bidding took our Search program to the next level. With such strong ROAS, we’re able </a:t>
            </a:r>
            <a:r>
              <a:rPr b="1" lang="en-GB">
                <a:solidFill>
                  <a:srgbClr val="666666"/>
                </a:solidFill>
                <a:latin typeface="Google Sans"/>
                <a:ea typeface="Google Sans"/>
                <a:cs typeface="Google Sans"/>
                <a:sym typeface="Google Sans"/>
              </a:rPr>
              <a:t>to reach more high-potential customers </a:t>
            </a:r>
            <a:r>
              <a:rPr lang="en-GB">
                <a:solidFill>
                  <a:srgbClr val="666666"/>
                </a:solidFill>
                <a:latin typeface="Google Sans Medium"/>
                <a:ea typeface="Google Sans Medium"/>
                <a:cs typeface="Google Sans Medium"/>
                <a:sym typeface="Google Sans Medium"/>
              </a:rPr>
              <a:t>and provide valuable services during moments that matter.”</a:t>
            </a:r>
            <a:endParaRPr>
              <a:solidFill>
                <a:srgbClr val="666666"/>
              </a:solidFill>
              <a:latin typeface="Google Sans Medium"/>
              <a:ea typeface="Google Sans Medium"/>
              <a:cs typeface="Google Sans Medium"/>
              <a:sym typeface="Google Sans Medium"/>
            </a:endParaRPr>
          </a:p>
          <a:p>
            <a:pPr indent="0" lvl="0" marL="0" rtl="0" algn="l">
              <a:lnSpc>
                <a:spcPct val="115000"/>
              </a:lnSpc>
              <a:spcBef>
                <a:spcPts val="300"/>
              </a:spcBef>
              <a:spcAft>
                <a:spcPts val="500"/>
              </a:spcAft>
              <a:buNone/>
            </a:pPr>
            <a:r>
              <a:rPr i="1" lang="en-GB" sz="700">
                <a:solidFill>
                  <a:srgbClr val="666666"/>
                </a:solidFill>
                <a:latin typeface="Google Sans"/>
                <a:ea typeface="Google Sans"/>
                <a:cs typeface="Google Sans"/>
                <a:sym typeface="Google Sans"/>
              </a:rPr>
              <a:t>- Adam Treboutat, Growth Marketing Lead</a:t>
            </a:r>
            <a:endParaRPr i="1" sz="700">
              <a:solidFill>
                <a:srgbClr val="666666"/>
              </a:solidFill>
              <a:latin typeface="Google Sans"/>
              <a:ea typeface="Google Sans"/>
              <a:cs typeface="Google Sans"/>
              <a:sym typeface="Google Sans"/>
            </a:endParaRPr>
          </a:p>
        </p:txBody>
      </p:sp>
      <p:pic>
        <p:nvPicPr>
          <p:cNvPr id="608" name="Google Shape;608;p39"/>
          <p:cNvPicPr preferRelativeResize="0"/>
          <p:nvPr/>
        </p:nvPicPr>
        <p:blipFill>
          <a:blip r:embed="rId4">
            <a:alphaModFix/>
          </a:blip>
          <a:stretch>
            <a:fillRect/>
          </a:stretch>
        </p:blipFill>
        <p:spPr>
          <a:xfrm>
            <a:off x="878951" y="1987239"/>
            <a:ext cx="674350" cy="258225"/>
          </a:xfrm>
          <a:prstGeom prst="rect">
            <a:avLst/>
          </a:prstGeom>
          <a:noFill/>
          <a:ln>
            <a:noFill/>
          </a:ln>
        </p:spPr>
      </p:pic>
      <p:pic>
        <p:nvPicPr>
          <p:cNvPr id="609" name="Google Shape;609;p39"/>
          <p:cNvPicPr preferRelativeResize="0"/>
          <p:nvPr/>
        </p:nvPicPr>
        <p:blipFill rotWithShape="1">
          <a:blip r:embed="rId5">
            <a:alphaModFix/>
          </a:blip>
          <a:srcRect b="47201" l="51768" r="4724" t="8726"/>
          <a:stretch/>
        </p:blipFill>
        <p:spPr>
          <a:xfrm>
            <a:off x="145263" y="2571753"/>
            <a:ext cx="2732325" cy="1446226"/>
          </a:xfrm>
          <a:prstGeom prst="rect">
            <a:avLst/>
          </a:prstGeom>
          <a:noFill/>
          <a:ln>
            <a:noFill/>
          </a:ln>
        </p:spPr>
      </p:pic>
      <p:sp>
        <p:nvSpPr>
          <p:cNvPr id="610" name="Google Shape;610;p39"/>
          <p:cNvSpPr txBox="1"/>
          <p:nvPr>
            <p:ph type="title"/>
          </p:nvPr>
        </p:nvSpPr>
        <p:spPr>
          <a:xfrm>
            <a:off x="542075" y="460575"/>
            <a:ext cx="7688700" cy="106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2400">
                <a:latin typeface="Lato"/>
                <a:ea typeface="Lato"/>
                <a:cs typeface="Lato"/>
                <a:sym typeface="Lato"/>
              </a:rPr>
              <a:t>Setting the right value for a lead while using automated solution gusto were able to accelerate their growth </a:t>
            </a:r>
            <a:endParaRPr sz="2400">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0"/>
          <p:cNvSpPr txBox="1"/>
          <p:nvPr>
            <p:ph type="title"/>
          </p:nvPr>
        </p:nvSpPr>
        <p:spPr>
          <a:xfrm>
            <a:off x="727650" y="24977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a:t>Keep it simple</a:t>
            </a:r>
            <a:endParaRPr/>
          </a:p>
        </p:txBody>
      </p:sp>
      <p:sp>
        <p:nvSpPr>
          <p:cNvPr id="616" name="Google Shape;616;p40"/>
          <p:cNvSpPr txBox="1"/>
          <p:nvPr/>
        </p:nvSpPr>
        <p:spPr>
          <a:xfrm>
            <a:off x="345625" y="1790691"/>
            <a:ext cx="1710600" cy="81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GB" sz="2000">
                <a:solidFill>
                  <a:schemeClr val="dk1"/>
                </a:solidFill>
                <a:latin typeface="Lato"/>
                <a:ea typeface="Lato"/>
                <a:cs typeface="Lato"/>
                <a:sym typeface="Lato"/>
              </a:rPr>
              <a:t>Step 3</a:t>
            </a:r>
            <a:endParaRPr sz="2000">
              <a:solidFill>
                <a:srgbClr val="8EE5D9"/>
              </a:solidFill>
              <a:latin typeface="Google Sans Medium"/>
              <a:ea typeface="Google Sans Medium"/>
              <a:cs typeface="Google Sans Medium"/>
              <a:sym typeface="Google Sans Medium"/>
            </a:endParaRPr>
          </a:p>
        </p:txBody>
      </p:sp>
      <p:pic>
        <p:nvPicPr>
          <p:cNvPr id="617" name="Google Shape;617;p40"/>
          <p:cNvPicPr preferRelativeResize="0"/>
          <p:nvPr/>
        </p:nvPicPr>
        <p:blipFill rotWithShape="1">
          <a:blip r:embed="rId3">
            <a:alphaModFix/>
          </a:blip>
          <a:srcRect b="20556" l="11458" r="10483" t="20236"/>
          <a:stretch/>
        </p:blipFill>
        <p:spPr>
          <a:xfrm>
            <a:off x="6764275" y="4359125"/>
            <a:ext cx="2038625" cy="622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41"/>
          <p:cNvSpPr txBox="1"/>
          <p:nvPr>
            <p:ph type="title"/>
          </p:nvPr>
        </p:nvSpPr>
        <p:spPr>
          <a:xfrm>
            <a:off x="633000" y="589975"/>
            <a:ext cx="7688700" cy="535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0" lang="en-GB" sz="2400">
                <a:solidFill>
                  <a:srgbClr val="3C4043"/>
                </a:solidFill>
                <a:latin typeface="Google Sans"/>
                <a:ea typeface="Google Sans"/>
                <a:cs typeface="Google Sans"/>
                <a:sym typeface="Google Sans"/>
              </a:rPr>
              <a:t>1 second delay in load time…</a:t>
            </a:r>
            <a:r>
              <a:rPr b="0" lang="en-GB" sz="1400">
                <a:solidFill>
                  <a:srgbClr val="000000"/>
                </a:solidFill>
                <a:latin typeface="Arial"/>
                <a:ea typeface="Arial"/>
                <a:cs typeface="Arial"/>
                <a:sym typeface="Arial"/>
              </a:rPr>
              <a:t>…..</a:t>
            </a:r>
            <a:endParaRPr/>
          </a:p>
        </p:txBody>
      </p:sp>
      <p:sp>
        <p:nvSpPr>
          <p:cNvPr id="623" name="Google Shape;623;p41"/>
          <p:cNvSpPr/>
          <p:nvPr/>
        </p:nvSpPr>
        <p:spPr>
          <a:xfrm flipH="1" rot="-5400000">
            <a:off x="2091698" y="3512421"/>
            <a:ext cx="1104900" cy="1287600"/>
          </a:xfrm>
          <a:prstGeom prst="homePlate">
            <a:avLst>
              <a:gd fmla="val 27143"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FFFFF"/>
              </a:solidFill>
              <a:latin typeface="Roboto Slab"/>
              <a:ea typeface="Roboto Slab"/>
              <a:cs typeface="Roboto Slab"/>
              <a:sym typeface="Roboto Slab"/>
            </a:endParaRPr>
          </a:p>
        </p:txBody>
      </p:sp>
      <p:sp>
        <p:nvSpPr>
          <p:cNvPr id="624" name="Google Shape;624;p41"/>
          <p:cNvSpPr txBox="1"/>
          <p:nvPr/>
        </p:nvSpPr>
        <p:spPr>
          <a:xfrm>
            <a:off x="2000348" y="3842529"/>
            <a:ext cx="1287600" cy="418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Open Sans"/>
              <a:buNone/>
            </a:pPr>
            <a:r>
              <a:t/>
            </a:r>
            <a:endParaRPr sz="1100">
              <a:solidFill>
                <a:srgbClr val="FFFFFF"/>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Font typeface="Open Sans"/>
              <a:buNone/>
            </a:pPr>
            <a:r>
              <a:rPr lang="en-GB" sz="1100">
                <a:solidFill>
                  <a:srgbClr val="FFFFFF"/>
                </a:solidFill>
                <a:latin typeface="Google Sans"/>
                <a:ea typeface="Google Sans"/>
                <a:cs typeface="Google Sans"/>
                <a:sym typeface="Google Sans"/>
              </a:rPr>
              <a:t>Increase in </a:t>
            </a:r>
            <a:r>
              <a:rPr lang="en-GB" sz="1100">
                <a:solidFill>
                  <a:srgbClr val="FFFFFF"/>
                </a:solidFill>
                <a:latin typeface="Google Sans Medium"/>
                <a:ea typeface="Google Sans Medium"/>
                <a:cs typeface="Google Sans Medium"/>
                <a:sym typeface="Google Sans Medium"/>
              </a:rPr>
              <a:t>bounce rate</a:t>
            </a:r>
            <a:endParaRPr sz="1100">
              <a:solidFill>
                <a:srgbClr val="FFFFFF"/>
              </a:solidFill>
              <a:latin typeface="Google Sans Medium"/>
              <a:ea typeface="Google Sans Medium"/>
              <a:cs typeface="Google Sans Medium"/>
              <a:sym typeface="Google Sans Medium"/>
            </a:endParaRPr>
          </a:p>
        </p:txBody>
      </p:sp>
      <p:sp>
        <p:nvSpPr>
          <p:cNvPr id="625" name="Google Shape;625;p41"/>
          <p:cNvSpPr/>
          <p:nvPr/>
        </p:nvSpPr>
        <p:spPr>
          <a:xfrm>
            <a:off x="2338748" y="3214824"/>
            <a:ext cx="610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595959"/>
              </a:buClr>
              <a:buFont typeface="Open Sans"/>
              <a:buNone/>
            </a:pPr>
            <a:r>
              <a:t/>
            </a:r>
            <a:endParaRPr sz="1000">
              <a:solidFill>
                <a:srgbClr val="5F6368"/>
              </a:solidFill>
              <a:latin typeface="Roboto"/>
              <a:ea typeface="Roboto"/>
              <a:cs typeface="Roboto"/>
              <a:sym typeface="Roboto"/>
            </a:endParaRPr>
          </a:p>
        </p:txBody>
      </p:sp>
      <p:sp>
        <p:nvSpPr>
          <p:cNvPr id="626" name="Google Shape;626;p41"/>
          <p:cNvSpPr txBox="1"/>
          <p:nvPr/>
        </p:nvSpPr>
        <p:spPr>
          <a:xfrm>
            <a:off x="2312198" y="3305034"/>
            <a:ext cx="663900" cy="42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Google Sans"/>
                <a:ea typeface="Google Sans"/>
                <a:cs typeface="Google Sans"/>
                <a:sym typeface="Google Sans"/>
              </a:rPr>
              <a:t>8.3%</a:t>
            </a:r>
            <a:endParaRPr b="1">
              <a:solidFill>
                <a:srgbClr val="FFFFFF"/>
              </a:solidFill>
              <a:latin typeface="Google Sans"/>
              <a:ea typeface="Google Sans"/>
              <a:cs typeface="Google Sans"/>
              <a:sym typeface="Google Sans"/>
            </a:endParaRPr>
          </a:p>
        </p:txBody>
      </p:sp>
      <p:grpSp>
        <p:nvGrpSpPr>
          <p:cNvPr id="627" name="Google Shape;627;p41"/>
          <p:cNvGrpSpPr/>
          <p:nvPr/>
        </p:nvGrpSpPr>
        <p:grpSpPr>
          <a:xfrm>
            <a:off x="3984741" y="3214824"/>
            <a:ext cx="1442400" cy="1493846"/>
            <a:chOff x="3908541" y="2757624"/>
            <a:chExt cx="1442400" cy="1493846"/>
          </a:xfrm>
        </p:grpSpPr>
        <p:sp>
          <p:nvSpPr>
            <p:cNvPr id="628" name="Google Shape;628;p41"/>
            <p:cNvSpPr/>
            <p:nvPr/>
          </p:nvSpPr>
          <p:spPr>
            <a:xfrm flipH="1" rot="-5400000">
              <a:off x="4077262" y="3055221"/>
              <a:ext cx="1104900" cy="1287600"/>
            </a:xfrm>
            <a:prstGeom prst="homePlate">
              <a:avLst>
                <a:gd fmla="val 27143"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FFFFF"/>
                </a:solidFill>
                <a:latin typeface="Roboto Slab"/>
                <a:ea typeface="Roboto Slab"/>
                <a:cs typeface="Roboto Slab"/>
                <a:sym typeface="Roboto Slab"/>
              </a:endParaRPr>
            </a:p>
          </p:txBody>
        </p:sp>
        <p:sp>
          <p:nvSpPr>
            <p:cNvPr id="629" name="Google Shape;629;p41"/>
            <p:cNvSpPr txBox="1"/>
            <p:nvPr/>
          </p:nvSpPr>
          <p:spPr>
            <a:xfrm>
              <a:off x="3908541" y="3385334"/>
              <a:ext cx="1442400" cy="418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Open Sans"/>
                <a:buNone/>
              </a:pPr>
              <a:r>
                <a:t/>
              </a:r>
              <a:endParaRPr sz="1100">
                <a:solidFill>
                  <a:srgbClr val="FFFFFF"/>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Font typeface="Open Sans"/>
                <a:buNone/>
              </a:pPr>
              <a:r>
                <a:rPr lang="en-GB" sz="1100">
                  <a:solidFill>
                    <a:srgbClr val="FFFFFF"/>
                  </a:solidFill>
                  <a:latin typeface="Google Sans"/>
                  <a:ea typeface="Google Sans"/>
                  <a:cs typeface="Google Sans"/>
                  <a:sym typeface="Google Sans"/>
                </a:rPr>
                <a:t>Decrease in </a:t>
              </a:r>
              <a:r>
                <a:rPr lang="en-GB" sz="1100">
                  <a:solidFill>
                    <a:srgbClr val="FFFFFF"/>
                  </a:solidFill>
                  <a:latin typeface="Google Sans Medium"/>
                  <a:ea typeface="Google Sans Medium"/>
                  <a:cs typeface="Google Sans Medium"/>
                  <a:sym typeface="Google Sans Medium"/>
                </a:rPr>
                <a:t>conversion rate</a:t>
              </a:r>
              <a:endParaRPr sz="1100">
                <a:solidFill>
                  <a:srgbClr val="FFFFFF"/>
                </a:solidFill>
                <a:latin typeface="Google Sans Medium"/>
                <a:ea typeface="Google Sans Medium"/>
                <a:cs typeface="Google Sans Medium"/>
                <a:sym typeface="Google Sans Medium"/>
              </a:endParaRPr>
            </a:p>
          </p:txBody>
        </p:sp>
        <p:sp>
          <p:nvSpPr>
            <p:cNvPr id="630" name="Google Shape;630;p41"/>
            <p:cNvSpPr/>
            <p:nvPr/>
          </p:nvSpPr>
          <p:spPr>
            <a:xfrm>
              <a:off x="4324235" y="2757624"/>
              <a:ext cx="610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595959"/>
                </a:buClr>
                <a:buFont typeface="Open Sans"/>
                <a:buNone/>
              </a:pPr>
              <a:r>
                <a:t/>
              </a:r>
              <a:endParaRPr sz="1000">
                <a:solidFill>
                  <a:srgbClr val="5F6368"/>
                </a:solidFill>
                <a:latin typeface="Roboto"/>
                <a:ea typeface="Roboto"/>
                <a:cs typeface="Roboto"/>
                <a:sym typeface="Roboto"/>
              </a:endParaRPr>
            </a:p>
          </p:txBody>
        </p:sp>
        <p:sp>
          <p:nvSpPr>
            <p:cNvPr id="631" name="Google Shape;631;p41"/>
            <p:cNvSpPr txBox="1"/>
            <p:nvPr/>
          </p:nvSpPr>
          <p:spPr>
            <a:xfrm>
              <a:off x="4297741" y="2847834"/>
              <a:ext cx="663900" cy="42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Google Sans"/>
                  <a:ea typeface="Google Sans"/>
                  <a:cs typeface="Google Sans"/>
                  <a:sym typeface="Google Sans"/>
                </a:rPr>
                <a:t>3.5%</a:t>
              </a:r>
              <a:endParaRPr b="1">
                <a:solidFill>
                  <a:srgbClr val="FFFFFF"/>
                </a:solidFill>
                <a:latin typeface="Google Sans"/>
                <a:ea typeface="Google Sans"/>
                <a:cs typeface="Google Sans"/>
                <a:sym typeface="Google Sans"/>
              </a:endParaRPr>
            </a:p>
          </p:txBody>
        </p:sp>
      </p:grpSp>
      <p:grpSp>
        <p:nvGrpSpPr>
          <p:cNvPr id="632" name="Google Shape;632;p41"/>
          <p:cNvGrpSpPr/>
          <p:nvPr/>
        </p:nvGrpSpPr>
        <p:grpSpPr>
          <a:xfrm>
            <a:off x="6008448" y="3214835"/>
            <a:ext cx="1287603" cy="1493846"/>
            <a:chOff x="5932248" y="2757635"/>
            <a:chExt cx="1287603" cy="1493846"/>
          </a:xfrm>
        </p:grpSpPr>
        <p:sp>
          <p:nvSpPr>
            <p:cNvPr id="633" name="Google Shape;633;p41"/>
            <p:cNvSpPr/>
            <p:nvPr/>
          </p:nvSpPr>
          <p:spPr>
            <a:xfrm flipH="1" rot="-5400000">
              <a:off x="6023602" y="3055232"/>
              <a:ext cx="1104900" cy="1287600"/>
            </a:xfrm>
            <a:prstGeom prst="homePlate">
              <a:avLst>
                <a:gd fmla="val 27143"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FFFFF"/>
                </a:solidFill>
                <a:latin typeface="Roboto Slab"/>
                <a:ea typeface="Roboto Slab"/>
                <a:cs typeface="Roboto Slab"/>
                <a:sym typeface="Roboto Slab"/>
              </a:endParaRPr>
            </a:p>
          </p:txBody>
        </p:sp>
        <p:sp>
          <p:nvSpPr>
            <p:cNvPr id="634" name="Google Shape;634;p41"/>
            <p:cNvSpPr txBox="1"/>
            <p:nvPr/>
          </p:nvSpPr>
          <p:spPr>
            <a:xfrm>
              <a:off x="5932248" y="3385339"/>
              <a:ext cx="1287600" cy="4188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Open Sans"/>
                <a:buNone/>
              </a:pPr>
              <a:r>
                <a:t/>
              </a:r>
              <a:endParaRPr sz="1100">
                <a:solidFill>
                  <a:srgbClr val="FFFFFF"/>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Font typeface="Open Sans"/>
                <a:buNone/>
              </a:pPr>
              <a:r>
                <a:rPr lang="en-GB" sz="1100">
                  <a:solidFill>
                    <a:srgbClr val="FFFFFF"/>
                  </a:solidFill>
                  <a:latin typeface="Google Sans"/>
                  <a:ea typeface="Google Sans"/>
                  <a:cs typeface="Google Sans"/>
                  <a:sym typeface="Google Sans"/>
                </a:rPr>
                <a:t>Decrease in </a:t>
              </a:r>
              <a:br>
                <a:rPr lang="en-GB" sz="1100">
                  <a:solidFill>
                    <a:srgbClr val="FFFFFF"/>
                  </a:solidFill>
                  <a:latin typeface="Google Sans"/>
                  <a:ea typeface="Google Sans"/>
                  <a:cs typeface="Google Sans"/>
                  <a:sym typeface="Google Sans"/>
                </a:rPr>
              </a:br>
              <a:r>
                <a:rPr lang="en-GB" sz="1100">
                  <a:solidFill>
                    <a:srgbClr val="FFFFFF"/>
                  </a:solidFill>
                  <a:latin typeface="Google Sans Medium"/>
                  <a:ea typeface="Google Sans Medium"/>
                  <a:cs typeface="Google Sans Medium"/>
                  <a:sym typeface="Google Sans Medium"/>
                </a:rPr>
                <a:t>page views</a:t>
              </a:r>
              <a:endParaRPr sz="1100">
                <a:solidFill>
                  <a:srgbClr val="FFFFFF"/>
                </a:solidFill>
                <a:latin typeface="Google Sans Medium"/>
                <a:ea typeface="Google Sans Medium"/>
                <a:cs typeface="Google Sans Medium"/>
                <a:sym typeface="Google Sans Medium"/>
              </a:endParaRPr>
            </a:p>
          </p:txBody>
        </p:sp>
        <p:sp>
          <p:nvSpPr>
            <p:cNvPr id="635" name="Google Shape;635;p41"/>
            <p:cNvSpPr/>
            <p:nvPr/>
          </p:nvSpPr>
          <p:spPr>
            <a:xfrm>
              <a:off x="6250216" y="2757635"/>
              <a:ext cx="610800" cy="601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595959"/>
                </a:buClr>
                <a:buFont typeface="Open Sans"/>
                <a:buNone/>
              </a:pPr>
              <a:r>
                <a:t/>
              </a:r>
              <a:endParaRPr sz="1000">
                <a:solidFill>
                  <a:srgbClr val="5F6368"/>
                </a:solidFill>
                <a:latin typeface="Roboto"/>
                <a:ea typeface="Roboto"/>
                <a:cs typeface="Roboto"/>
                <a:sym typeface="Roboto"/>
              </a:endParaRPr>
            </a:p>
          </p:txBody>
        </p:sp>
        <p:sp>
          <p:nvSpPr>
            <p:cNvPr id="636" name="Google Shape;636;p41"/>
            <p:cNvSpPr txBox="1"/>
            <p:nvPr/>
          </p:nvSpPr>
          <p:spPr>
            <a:xfrm>
              <a:off x="6244016" y="2847845"/>
              <a:ext cx="663900" cy="42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Google Sans"/>
                  <a:ea typeface="Google Sans"/>
                  <a:cs typeface="Google Sans"/>
                  <a:sym typeface="Google Sans"/>
                </a:rPr>
                <a:t>9.4%</a:t>
              </a:r>
              <a:endParaRPr b="1">
                <a:solidFill>
                  <a:srgbClr val="FFFFFF"/>
                </a:solidFill>
                <a:latin typeface="Google Sans"/>
                <a:ea typeface="Google Sans"/>
                <a:cs typeface="Google Sans"/>
                <a:sym typeface="Google Sans"/>
              </a:endParaRPr>
            </a:p>
          </p:txBody>
        </p:sp>
      </p:grpSp>
      <p:sp>
        <p:nvSpPr>
          <p:cNvPr id="637" name="Google Shape;637;p41"/>
          <p:cNvSpPr txBox="1"/>
          <p:nvPr/>
        </p:nvSpPr>
        <p:spPr>
          <a:xfrm>
            <a:off x="3199350" y="1465639"/>
            <a:ext cx="2897700" cy="9261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SzPts val="1100"/>
              <a:buNone/>
            </a:pPr>
            <a:r>
              <a:rPr lang="en-GB" sz="6000">
                <a:solidFill>
                  <a:schemeClr val="dk1"/>
                </a:solidFill>
                <a:latin typeface="Google Sans"/>
                <a:ea typeface="Google Sans"/>
                <a:cs typeface="Google Sans"/>
                <a:sym typeface="Google Sans"/>
              </a:rPr>
              <a:t>38%</a:t>
            </a:r>
            <a:endParaRPr sz="6000">
              <a:solidFill>
                <a:schemeClr val="dk1"/>
              </a:solidFill>
              <a:latin typeface="Google Sans"/>
              <a:ea typeface="Google Sans"/>
              <a:cs typeface="Google Sans"/>
              <a:sym typeface="Google Sans"/>
            </a:endParaRPr>
          </a:p>
        </p:txBody>
      </p:sp>
      <p:sp>
        <p:nvSpPr>
          <p:cNvPr id="638" name="Google Shape;638;p41"/>
          <p:cNvSpPr txBox="1"/>
          <p:nvPr/>
        </p:nvSpPr>
        <p:spPr>
          <a:xfrm>
            <a:off x="1687050" y="2299725"/>
            <a:ext cx="5922300" cy="92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600">
                <a:solidFill>
                  <a:srgbClr val="5F6368"/>
                </a:solidFill>
                <a:latin typeface="Google Sans"/>
                <a:ea typeface="Google Sans"/>
                <a:cs typeface="Google Sans"/>
                <a:sym typeface="Google Sans"/>
              </a:rPr>
              <a:t>of smartphone users have </a:t>
            </a:r>
            <a:r>
              <a:rPr lang="en-GB" sz="1600">
                <a:solidFill>
                  <a:srgbClr val="5F6368"/>
                </a:solidFill>
                <a:latin typeface="Google Sans Medium"/>
                <a:ea typeface="Google Sans Medium"/>
                <a:cs typeface="Google Sans Medium"/>
                <a:sym typeface="Google Sans Medium"/>
              </a:rPr>
              <a:t>screamed at, cursed at, </a:t>
            </a:r>
            <a:endParaRPr sz="1600">
              <a:solidFill>
                <a:srgbClr val="5F6368"/>
              </a:solidFill>
              <a:latin typeface="Google Sans Medium"/>
              <a:ea typeface="Google Sans Medium"/>
              <a:cs typeface="Google Sans Medium"/>
              <a:sym typeface="Google Sans Medium"/>
            </a:endParaRPr>
          </a:p>
          <a:p>
            <a:pPr indent="0" lvl="0" marL="0" rtl="0" algn="ctr">
              <a:lnSpc>
                <a:spcPct val="115000"/>
              </a:lnSpc>
              <a:spcBef>
                <a:spcPts val="0"/>
              </a:spcBef>
              <a:spcAft>
                <a:spcPts val="0"/>
              </a:spcAft>
              <a:buNone/>
            </a:pPr>
            <a:r>
              <a:rPr lang="en-GB" sz="1600">
                <a:solidFill>
                  <a:srgbClr val="5F6368"/>
                </a:solidFill>
                <a:latin typeface="Google Sans Medium"/>
                <a:ea typeface="Google Sans Medium"/>
                <a:cs typeface="Google Sans Medium"/>
                <a:sym typeface="Google Sans Medium"/>
              </a:rPr>
              <a:t>or thrown their phones</a:t>
            </a:r>
            <a:r>
              <a:rPr lang="en-GB" sz="1600">
                <a:solidFill>
                  <a:srgbClr val="5F6368"/>
                </a:solidFill>
                <a:latin typeface="Google Sans"/>
                <a:ea typeface="Google Sans"/>
                <a:cs typeface="Google Sans"/>
                <a:sym typeface="Google Sans"/>
              </a:rPr>
              <a:t> when pages take too long to load</a:t>
            </a:r>
            <a:endParaRPr sz="1600">
              <a:solidFill>
                <a:srgbClr val="5F6368"/>
              </a:solidFill>
              <a:latin typeface="Google Sans"/>
              <a:ea typeface="Google Sans"/>
              <a:cs typeface="Google Sans"/>
              <a:sym typeface="Google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42"/>
          <p:cNvSpPr txBox="1"/>
          <p:nvPr>
            <p:ph type="title"/>
          </p:nvPr>
        </p:nvSpPr>
        <p:spPr>
          <a:xfrm>
            <a:off x="340705" y="501889"/>
            <a:ext cx="8520600" cy="572700"/>
          </a:xfrm>
          <a:prstGeom prst="rect">
            <a:avLst/>
          </a:prstGeom>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100"/>
              <a:buFont typeface="Arial"/>
              <a:buNone/>
            </a:pPr>
            <a:r>
              <a:rPr lang="en-GB"/>
              <a:t>3 Ways to Help Mobile Site Performance</a:t>
            </a:r>
            <a:endParaRPr/>
          </a:p>
        </p:txBody>
      </p:sp>
      <p:sp>
        <p:nvSpPr>
          <p:cNvPr id="644" name="Google Shape;644;p42"/>
          <p:cNvSpPr/>
          <p:nvPr/>
        </p:nvSpPr>
        <p:spPr>
          <a:xfrm>
            <a:off x="387725" y="2872214"/>
            <a:ext cx="2514600" cy="1618800"/>
          </a:xfrm>
          <a:prstGeom prst="roundRect">
            <a:avLst>
              <a:gd fmla="val 7381" name="adj"/>
            </a:avLst>
          </a:prstGeom>
          <a:solidFill>
            <a:srgbClr val="008F7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Google Sans"/>
                <a:ea typeface="Google Sans"/>
                <a:cs typeface="Google Sans"/>
                <a:sym typeface="Google Sans"/>
              </a:rPr>
              <a:t>PageSpeed Insights</a:t>
            </a:r>
            <a:endParaRPr>
              <a:solidFill>
                <a:srgbClr val="FFFFFF"/>
              </a:solidFill>
              <a:latin typeface="Google Sans"/>
              <a:ea typeface="Google Sans"/>
              <a:cs typeface="Google Sans"/>
              <a:sym typeface="Google Sans"/>
            </a:endParaRPr>
          </a:p>
          <a:p>
            <a:pPr indent="0" lvl="0" marL="0" rtl="0" algn="ctr">
              <a:spcBef>
                <a:spcPts val="1000"/>
              </a:spcBef>
              <a:spcAft>
                <a:spcPts val="0"/>
              </a:spcAft>
              <a:buNone/>
            </a:pPr>
            <a:r>
              <a:rPr lang="en-GB" sz="700">
                <a:solidFill>
                  <a:srgbClr val="FFFFFF"/>
                </a:solidFill>
                <a:latin typeface="Roboto"/>
                <a:ea typeface="Roboto"/>
                <a:cs typeface="Roboto"/>
                <a:sym typeface="Roboto"/>
              </a:rPr>
              <a:t>developers.google.com/speed/pagespeed/insights/</a:t>
            </a:r>
            <a:endParaRPr b="1" sz="700">
              <a:solidFill>
                <a:srgbClr val="FFFFFF"/>
              </a:solidFill>
              <a:latin typeface="Roboto"/>
              <a:ea typeface="Roboto"/>
              <a:cs typeface="Roboto"/>
              <a:sym typeface="Roboto"/>
            </a:endParaRPr>
          </a:p>
          <a:p>
            <a:pPr indent="-285750" lvl="0" marL="457200" rtl="0" algn="l">
              <a:spcBef>
                <a:spcPts val="1000"/>
              </a:spcBef>
              <a:spcAft>
                <a:spcPts val="0"/>
              </a:spcAft>
              <a:buClr>
                <a:srgbClr val="FFFFFF"/>
              </a:buClr>
              <a:buSzPts val="900"/>
              <a:buFont typeface="Roboto"/>
              <a:buChar char="●"/>
            </a:pPr>
            <a:r>
              <a:rPr lang="en-GB" sz="900">
                <a:solidFill>
                  <a:srgbClr val="FFFFFF"/>
                </a:solidFill>
                <a:latin typeface="Roboto"/>
                <a:ea typeface="Roboto"/>
                <a:cs typeface="Roboto"/>
                <a:sym typeface="Roboto"/>
              </a:rPr>
              <a:t>0-100 mobile performance score</a:t>
            </a:r>
            <a:endParaRPr sz="900">
              <a:solidFill>
                <a:srgbClr val="FFFFFF"/>
              </a:solidFill>
              <a:latin typeface="Roboto"/>
              <a:ea typeface="Roboto"/>
              <a:cs typeface="Roboto"/>
              <a:sym typeface="Roboto"/>
            </a:endParaRPr>
          </a:p>
          <a:p>
            <a:pPr indent="-285750" lvl="0" marL="457200" rtl="0" algn="l">
              <a:spcBef>
                <a:spcPts val="300"/>
              </a:spcBef>
              <a:spcAft>
                <a:spcPts val="300"/>
              </a:spcAft>
              <a:buClr>
                <a:srgbClr val="FFFFFF"/>
              </a:buClr>
              <a:buSzPts val="900"/>
              <a:buFont typeface="Roboto"/>
              <a:buChar char="●"/>
            </a:pPr>
            <a:r>
              <a:rPr lang="en-GB" sz="900">
                <a:solidFill>
                  <a:srgbClr val="FFFFFF"/>
                </a:solidFill>
                <a:latin typeface="Roboto"/>
                <a:ea typeface="Roboto"/>
                <a:cs typeface="Roboto"/>
                <a:sym typeface="Roboto"/>
              </a:rPr>
              <a:t>Concrete suggestions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to implement mSite improvements</a:t>
            </a:r>
            <a:endParaRPr sz="900">
              <a:solidFill>
                <a:srgbClr val="FFFFFF"/>
              </a:solidFill>
              <a:latin typeface="Roboto"/>
              <a:ea typeface="Roboto"/>
              <a:cs typeface="Roboto"/>
              <a:sym typeface="Roboto"/>
            </a:endParaRPr>
          </a:p>
        </p:txBody>
      </p:sp>
      <p:sp>
        <p:nvSpPr>
          <p:cNvPr id="645" name="Google Shape;645;p42"/>
          <p:cNvSpPr/>
          <p:nvPr/>
        </p:nvSpPr>
        <p:spPr>
          <a:xfrm>
            <a:off x="5888423" y="2872214"/>
            <a:ext cx="2697000" cy="1618800"/>
          </a:xfrm>
          <a:prstGeom prst="roundRect">
            <a:avLst>
              <a:gd fmla="val 7381" name="adj"/>
            </a:avLst>
          </a:prstGeom>
          <a:solidFill>
            <a:srgbClr val="80CBC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solidFill>
                  <a:srgbClr val="FFFFFF"/>
                </a:solidFill>
                <a:latin typeface="Google Sans"/>
                <a:ea typeface="Google Sans"/>
                <a:cs typeface="Google Sans"/>
                <a:sym typeface="Google Sans"/>
              </a:rPr>
              <a:t>Accelerated Mobile Pages</a:t>
            </a:r>
            <a:endParaRPr>
              <a:solidFill>
                <a:srgbClr val="FFFFFF"/>
              </a:solidFill>
              <a:latin typeface="Google Sans"/>
              <a:ea typeface="Google Sans"/>
              <a:cs typeface="Google Sans"/>
              <a:sym typeface="Google Sans"/>
            </a:endParaRPr>
          </a:p>
          <a:p>
            <a:pPr indent="0" lvl="0" marL="0" rtl="0" algn="ctr">
              <a:spcBef>
                <a:spcPts val="1000"/>
              </a:spcBef>
              <a:spcAft>
                <a:spcPts val="0"/>
              </a:spcAft>
              <a:buClr>
                <a:schemeClr val="dk1"/>
              </a:buClr>
              <a:buSzPts val="1100"/>
              <a:buFont typeface="Arial"/>
              <a:buNone/>
            </a:pPr>
            <a:r>
              <a:rPr lang="en-GB" sz="700">
                <a:solidFill>
                  <a:srgbClr val="FFFFFF"/>
                </a:solidFill>
                <a:latin typeface="Roboto"/>
                <a:ea typeface="Roboto"/>
                <a:cs typeface="Roboto"/>
                <a:sym typeface="Roboto"/>
              </a:rPr>
              <a:t>amp.dev</a:t>
            </a:r>
            <a:endParaRPr b="1" sz="700">
              <a:solidFill>
                <a:srgbClr val="FFFFFF"/>
              </a:solidFill>
              <a:latin typeface="Roboto"/>
              <a:ea typeface="Roboto"/>
              <a:cs typeface="Roboto"/>
              <a:sym typeface="Roboto"/>
            </a:endParaRPr>
          </a:p>
          <a:p>
            <a:pPr indent="-285750" lvl="0" marL="457200" rtl="0" algn="l">
              <a:spcBef>
                <a:spcPts val="1000"/>
              </a:spcBef>
              <a:spcAft>
                <a:spcPts val="0"/>
              </a:spcAft>
              <a:buClr>
                <a:srgbClr val="FFFFFF"/>
              </a:buClr>
              <a:buSzPts val="900"/>
              <a:buFont typeface="Roboto"/>
              <a:buChar char="●"/>
            </a:pPr>
            <a:r>
              <a:rPr lang="en-GB" sz="900">
                <a:solidFill>
                  <a:srgbClr val="FFFFFF"/>
                </a:solidFill>
                <a:latin typeface="Roboto"/>
                <a:ea typeface="Roboto"/>
                <a:cs typeface="Roboto"/>
                <a:sym typeface="Roboto"/>
              </a:rPr>
              <a:t>Build your landing pages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so they’ll load in &lt;1s</a:t>
            </a:r>
            <a:endParaRPr sz="900">
              <a:solidFill>
                <a:srgbClr val="FFFFFF"/>
              </a:solidFill>
              <a:latin typeface="Roboto"/>
              <a:ea typeface="Roboto"/>
              <a:cs typeface="Roboto"/>
              <a:sym typeface="Roboto"/>
            </a:endParaRPr>
          </a:p>
          <a:p>
            <a:pPr indent="-285750" lvl="0" marL="457200" rtl="0" algn="l">
              <a:spcBef>
                <a:spcPts val="300"/>
              </a:spcBef>
              <a:spcAft>
                <a:spcPts val="300"/>
              </a:spcAft>
              <a:buClr>
                <a:srgbClr val="FFFFFF"/>
              </a:buClr>
              <a:buSzPts val="900"/>
              <a:buFont typeface="Roboto"/>
              <a:buChar char="●"/>
            </a:pPr>
            <a:r>
              <a:rPr lang="en-GB" sz="900">
                <a:solidFill>
                  <a:srgbClr val="FFFFFF"/>
                </a:solidFill>
                <a:latin typeface="Roboto"/>
                <a:ea typeface="Roboto"/>
                <a:cs typeface="Roboto"/>
                <a:sym typeface="Roboto"/>
              </a:rPr>
              <a:t>Ask your rep how Google can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provide you with your first AMPed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landing page</a:t>
            </a:r>
            <a:endParaRPr b="1" sz="900">
              <a:solidFill>
                <a:srgbClr val="FFFFFF"/>
              </a:solidFill>
              <a:latin typeface="Roboto"/>
              <a:ea typeface="Roboto"/>
              <a:cs typeface="Roboto"/>
              <a:sym typeface="Roboto"/>
            </a:endParaRPr>
          </a:p>
        </p:txBody>
      </p:sp>
      <p:sp>
        <p:nvSpPr>
          <p:cNvPr id="646" name="Google Shape;646;p42"/>
          <p:cNvSpPr/>
          <p:nvPr/>
        </p:nvSpPr>
        <p:spPr>
          <a:xfrm>
            <a:off x="3057506" y="2872214"/>
            <a:ext cx="2697000" cy="1618800"/>
          </a:xfrm>
          <a:prstGeom prst="roundRect">
            <a:avLst>
              <a:gd fmla="val 7381" name="adj"/>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solidFill>
                  <a:srgbClr val="FFFFFF"/>
                </a:solidFill>
                <a:latin typeface="Google Sans"/>
                <a:ea typeface="Google Sans"/>
                <a:cs typeface="Google Sans"/>
                <a:sym typeface="Google Sans"/>
              </a:rPr>
              <a:t>[NEW] TestMySite</a:t>
            </a:r>
            <a:endParaRPr>
              <a:solidFill>
                <a:srgbClr val="FFFFFF"/>
              </a:solidFill>
              <a:latin typeface="Google Sans"/>
              <a:ea typeface="Google Sans"/>
              <a:cs typeface="Google Sans"/>
              <a:sym typeface="Google Sans"/>
            </a:endParaRPr>
          </a:p>
          <a:p>
            <a:pPr indent="0" lvl="0" marL="0" rtl="0" algn="ctr">
              <a:spcBef>
                <a:spcPts val="1000"/>
              </a:spcBef>
              <a:spcAft>
                <a:spcPts val="0"/>
              </a:spcAft>
              <a:buClr>
                <a:schemeClr val="dk1"/>
              </a:buClr>
              <a:buSzPts val="1100"/>
              <a:buFont typeface="Arial"/>
              <a:buNone/>
            </a:pPr>
            <a:r>
              <a:rPr lang="en-GB" sz="700">
                <a:solidFill>
                  <a:srgbClr val="FFFFFF"/>
                </a:solidFill>
                <a:latin typeface="Roboto"/>
                <a:ea typeface="Roboto"/>
                <a:cs typeface="Roboto"/>
                <a:sym typeface="Roboto"/>
              </a:rPr>
              <a:t>thinkwithgoogle.com/feature/testmysite</a:t>
            </a:r>
            <a:endParaRPr b="1" sz="700">
              <a:solidFill>
                <a:srgbClr val="FFFFFF"/>
              </a:solidFill>
              <a:latin typeface="Roboto"/>
              <a:ea typeface="Roboto"/>
              <a:cs typeface="Roboto"/>
              <a:sym typeface="Roboto"/>
            </a:endParaRPr>
          </a:p>
          <a:p>
            <a:pPr indent="-285750" lvl="0" marL="457200" rtl="0" algn="l">
              <a:spcBef>
                <a:spcPts val="1000"/>
              </a:spcBef>
              <a:spcAft>
                <a:spcPts val="0"/>
              </a:spcAft>
              <a:buClr>
                <a:srgbClr val="FFFFFF"/>
              </a:buClr>
              <a:buSzPts val="900"/>
              <a:buFont typeface="Roboto"/>
              <a:buChar char="●"/>
            </a:pPr>
            <a:r>
              <a:rPr lang="en-GB" sz="900">
                <a:solidFill>
                  <a:srgbClr val="FFFFFF"/>
                </a:solidFill>
                <a:latin typeface="Roboto"/>
                <a:ea typeface="Roboto"/>
                <a:cs typeface="Roboto"/>
                <a:sym typeface="Roboto"/>
              </a:rPr>
              <a:t>Compare your speed to competitors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using real user data</a:t>
            </a:r>
            <a:endParaRPr sz="900">
              <a:solidFill>
                <a:srgbClr val="FFFFFF"/>
              </a:solidFill>
              <a:latin typeface="Roboto"/>
              <a:ea typeface="Roboto"/>
              <a:cs typeface="Roboto"/>
              <a:sym typeface="Roboto"/>
            </a:endParaRPr>
          </a:p>
          <a:p>
            <a:pPr indent="-285750" lvl="0" marL="457200" rtl="0" algn="l">
              <a:spcBef>
                <a:spcPts val="300"/>
              </a:spcBef>
              <a:spcAft>
                <a:spcPts val="300"/>
              </a:spcAft>
              <a:buClr>
                <a:srgbClr val="FFFFFF"/>
              </a:buClr>
              <a:buSzPts val="900"/>
              <a:buFont typeface="Roboto"/>
              <a:buChar char="●"/>
            </a:pPr>
            <a:r>
              <a:rPr lang="en-GB" sz="900">
                <a:solidFill>
                  <a:srgbClr val="FFFFFF"/>
                </a:solidFill>
                <a:latin typeface="Roboto"/>
                <a:ea typeface="Roboto"/>
                <a:cs typeface="Roboto"/>
                <a:sym typeface="Roboto"/>
              </a:rPr>
              <a:t>Evaluate how much a slow site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hurts your business</a:t>
            </a:r>
            <a:endParaRPr b="1" sz="900">
              <a:solidFill>
                <a:srgbClr val="FFFFFF"/>
              </a:solidFill>
              <a:latin typeface="Roboto"/>
              <a:ea typeface="Roboto"/>
              <a:cs typeface="Roboto"/>
              <a:sym typeface="Roboto"/>
            </a:endParaRPr>
          </a:p>
        </p:txBody>
      </p:sp>
      <p:pic>
        <p:nvPicPr>
          <p:cNvPr id="647" name="Google Shape;647;p42"/>
          <p:cNvPicPr preferRelativeResize="0"/>
          <p:nvPr/>
        </p:nvPicPr>
        <p:blipFill>
          <a:blip r:embed="rId3">
            <a:alphaModFix/>
          </a:blip>
          <a:stretch>
            <a:fillRect/>
          </a:stretch>
        </p:blipFill>
        <p:spPr>
          <a:xfrm>
            <a:off x="484537" y="1286725"/>
            <a:ext cx="2320977" cy="1417076"/>
          </a:xfrm>
          <a:prstGeom prst="rect">
            <a:avLst/>
          </a:prstGeom>
          <a:noFill/>
          <a:ln cap="flat" cmpd="sng" w="9525">
            <a:solidFill>
              <a:srgbClr val="D9D9D9"/>
            </a:solidFill>
            <a:prstDash val="solid"/>
            <a:round/>
            <a:headEnd len="sm" w="sm" type="none"/>
            <a:tailEnd len="sm" w="sm" type="none"/>
          </a:ln>
        </p:spPr>
      </p:pic>
      <p:pic>
        <p:nvPicPr>
          <p:cNvPr id="648" name="Google Shape;648;p42"/>
          <p:cNvPicPr preferRelativeResize="0"/>
          <p:nvPr/>
        </p:nvPicPr>
        <p:blipFill rotWithShape="1">
          <a:blip r:embed="rId4">
            <a:alphaModFix/>
          </a:blip>
          <a:srcRect b="0" l="0" r="5517" t="0"/>
          <a:stretch/>
        </p:blipFill>
        <p:spPr>
          <a:xfrm>
            <a:off x="3177800" y="1286725"/>
            <a:ext cx="2456401" cy="1417075"/>
          </a:xfrm>
          <a:prstGeom prst="rect">
            <a:avLst/>
          </a:prstGeom>
          <a:noFill/>
          <a:ln cap="flat" cmpd="sng" w="9525">
            <a:solidFill>
              <a:srgbClr val="D9D9D9"/>
            </a:solidFill>
            <a:prstDash val="solid"/>
            <a:round/>
            <a:headEnd len="sm" w="sm" type="none"/>
            <a:tailEnd len="sm" w="sm" type="none"/>
          </a:ln>
        </p:spPr>
      </p:pic>
      <p:pic>
        <p:nvPicPr>
          <p:cNvPr id="649" name="Google Shape;649;p42"/>
          <p:cNvPicPr preferRelativeResize="0"/>
          <p:nvPr/>
        </p:nvPicPr>
        <p:blipFill>
          <a:blip r:embed="rId5">
            <a:alphaModFix/>
          </a:blip>
          <a:stretch>
            <a:fillRect/>
          </a:stretch>
        </p:blipFill>
        <p:spPr>
          <a:xfrm>
            <a:off x="6006479" y="1277863"/>
            <a:ext cx="2320974" cy="1434763"/>
          </a:xfrm>
          <a:prstGeom prst="rect">
            <a:avLst/>
          </a:prstGeom>
          <a:noFill/>
          <a:ln cap="flat" cmpd="sng" w="9525">
            <a:solidFill>
              <a:srgbClr val="D9D9D9"/>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43"/>
          <p:cNvPicPr preferRelativeResize="0"/>
          <p:nvPr/>
        </p:nvPicPr>
        <p:blipFill>
          <a:blip r:embed="rId3">
            <a:alphaModFix/>
          </a:blip>
          <a:stretch>
            <a:fillRect/>
          </a:stretch>
        </p:blipFill>
        <p:spPr>
          <a:xfrm>
            <a:off x="3258225" y="3717725"/>
            <a:ext cx="2627550" cy="269900"/>
          </a:xfrm>
          <a:prstGeom prst="rect">
            <a:avLst/>
          </a:prstGeom>
          <a:noFill/>
          <a:ln>
            <a:noFill/>
          </a:ln>
        </p:spPr>
      </p:pic>
      <p:sp>
        <p:nvSpPr>
          <p:cNvPr id="655" name="Google Shape;655;p43"/>
          <p:cNvSpPr/>
          <p:nvPr/>
        </p:nvSpPr>
        <p:spPr>
          <a:xfrm>
            <a:off x="805350" y="1743000"/>
            <a:ext cx="7533300" cy="12003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100"/>
              <a:buFont typeface="Arial"/>
              <a:buNone/>
            </a:pPr>
            <a:r>
              <a:rPr lang="en-GB" sz="5000">
                <a:solidFill>
                  <a:srgbClr val="00BFA5"/>
                </a:solidFill>
                <a:latin typeface="Google Sans"/>
                <a:ea typeface="Google Sans"/>
                <a:cs typeface="Google Sans"/>
                <a:sym typeface="Google Sans"/>
              </a:rPr>
              <a:t>Typing on mobile</a:t>
            </a:r>
            <a:br>
              <a:rPr lang="en-GB" sz="5000">
                <a:solidFill>
                  <a:srgbClr val="00BFA5"/>
                </a:solidFill>
                <a:latin typeface="Google Sans"/>
                <a:ea typeface="Google Sans"/>
                <a:cs typeface="Google Sans"/>
                <a:sym typeface="Google Sans"/>
              </a:rPr>
            </a:br>
            <a:r>
              <a:rPr b="1" lang="en-GB" sz="5000">
                <a:solidFill>
                  <a:srgbClr val="00BFA5"/>
                </a:solidFill>
                <a:latin typeface="Google Sans"/>
                <a:ea typeface="Google Sans"/>
                <a:cs typeface="Google Sans"/>
                <a:sym typeface="Google Sans"/>
              </a:rPr>
              <a:t>is Hard</a:t>
            </a:r>
            <a:endParaRPr b="1" sz="5000">
              <a:solidFill>
                <a:srgbClr val="00BFA5"/>
              </a:solidFill>
              <a:latin typeface="Google Sans"/>
              <a:ea typeface="Google Sans"/>
              <a:cs typeface="Google Sans"/>
              <a:sym typeface="Google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44"/>
          <p:cNvSpPr txBox="1"/>
          <p:nvPr/>
        </p:nvSpPr>
        <p:spPr>
          <a:xfrm>
            <a:off x="4164025" y="1614488"/>
            <a:ext cx="2897700" cy="9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GB" sz="5800">
                <a:solidFill>
                  <a:srgbClr val="00BFA5"/>
                </a:solidFill>
                <a:latin typeface="Google Sans"/>
                <a:ea typeface="Google Sans"/>
                <a:cs typeface="Google Sans"/>
                <a:sym typeface="Google Sans"/>
              </a:rPr>
              <a:t>73%</a:t>
            </a:r>
            <a:endParaRPr sz="5800">
              <a:solidFill>
                <a:srgbClr val="00BFA5"/>
              </a:solidFill>
              <a:latin typeface="Google Sans"/>
              <a:ea typeface="Google Sans"/>
              <a:cs typeface="Google Sans"/>
              <a:sym typeface="Google Sans"/>
            </a:endParaRPr>
          </a:p>
        </p:txBody>
      </p:sp>
      <p:sp>
        <p:nvSpPr>
          <p:cNvPr id="661" name="Google Shape;661;p44"/>
          <p:cNvSpPr txBox="1"/>
          <p:nvPr/>
        </p:nvSpPr>
        <p:spPr>
          <a:xfrm>
            <a:off x="366850" y="4628996"/>
            <a:ext cx="5405100" cy="3552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GB" sz="800">
                <a:solidFill>
                  <a:schemeClr val="dk2"/>
                </a:solidFill>
                <a:latin typeface="Google Sans"/>
                <a:ea typeface="Google Sans"/>
                <a:cs typeface="Google Sans"/>
                <a:sym typeface="Google Sans"/>
              </a:rPr>
              <a:t>Source: Leadgen UX playbook</a:t>
            </a:r>
            <a:endParaRPr sz="800">
              <a:solidFill>
                <a:schemeClr val="dk2"/>
              </a:solidFill>
              <a:latin typeface="Google Sans"/>
              <a:ea typeface="Google Sans"/>
              <a:cs typeface="Google Sans"/>
              <a:sym typeface="Google Sans"/>
            </a:endParaRPr>
          </a:p>
        </p:txBody>
      </p:sp>
      <p:grpSp>
        <p:nvGrpSpPr>
          <p:cNvPr id="662" name="Google Shape;662;p44"/>
          <p:cNvGrpSpPr/>
          <p:nvPr/>
        </p:nvGrpSpPr>
        <p:grpSpPr>
          <a:xfrm>
            <a:off x="2451134" y="2054604"/>
            <a:ext cx="897774" cy="1097497"/>
            <a:chOff x="6250054" y="1839555"/>
            <a:chExt cx="1242766" cy="1519238"/>
          </a:xfrm>
        </p:grpSpPr>
        <p:sp>
          <p:nvSpPr>
            <p:cNvPr id="663" name="Google Shape;663;p44"/>
            <p:cNvSpPr/>
            <p:nvPr/>
          </p:nvSpPr>
          <p:spPr>
            <a:xfrm>
              <a:off x="6250054" y="1839555"/>
              <a:ext cx="1242766" cy="1519238"/>
            </a:xfrm>
            <a:custGeom>
              <a:rect b="b" l="l" r="r" t="t"/>
              <a:pathLst>
                <a:path extrusionOk="0" h="209550" w="171416">
                  <a:moveTo>
                    <a:pt x="86643" y="19067"/>
                  </a:moveTo>
                  <a:lnTo>
                    <a:pt x="87577" y="19254"/>
                  </a:lnTo>
                  <a:lnTo>
                    <a:pt x="88512" y="19441"/>
                  </a:lnTo>
                  <a:lnTo>
                    <a:pt x="89447" y="19815"/>
                  </a:lnTo>
                  <a:lnTo>
                    <a:pt x="90194" y="20189"/>
                  </a:lnTo>
                  <a:lnTo>
                    <a:pt x="91036" y="20656"/>
                  </a:lnTo>
                  <a:lnTo>
                    <a:pt x="91783" y="21217"/>
                  </a:lnTo>
                  <a:lnTo>
                    <a:pt x="92438" y="21871"/>
                  </a:lnTo>
                  <a:lnTo>
                    <a:pt x="93092" y="22525"/>
                  </a:lnTo>
                  <a:lnTo>
                    <a:pt x="93559" y="23273"/>
                  </a:lnTo>
                  <a:lnTo>
                    <a:pt x="94120" y="24021"/>
                  </a:lnTo>
                  <a:lnTo>
                    <a:pt x="94494" y="24862"/>
                  </a:lnTo>
                  <a:lnTo>
                    <a:pt x="94774" y="25703"/>
                  </a:lnTo>
                  <a:lnTo>
                    <a:pt x="95055" y="26638"/>
                  </a:lnTo>
                  <a:lnTo>
                    <a:pt x="95148" y="27572"/>
                  </a:lnTo>
                  <a:lnTo>
                    <a:pt x="95242" y="28600"/>
                  </a:lnTo>
                  <a:lnTo>
                    <a:pt x="95148" y="29535"/>
                  </a:lnTo>
                  <a:lnTo>
                    <a:pt x="95055" y="30470"/>
                  </a:lnTo>
                  <a:lnTo>
                    <a:pt x="94774" y="31404"/>
                  </a:lnTo>
                  <a:lnTo>
                    <a:pt x="94494" y="32246"/>
                  </a:lnTo>
                  <a:lnTo>
                    <a:pt x="94120" y="33087"/>
                  </a:lnTo>
                  <a:lnTo>
                    <a:pt x="93559" y="33835"/>
                  </a:lnTo>
                  <a:lnTo>
                    <a:pt x="93092" y="34582"/>
                  </a:lnTo>
                  <a:lnTo>
                    <a:pt x="92438" y="35330"/>
                  </a:lnTo>
                  <a:lnTo>
                    <a:pt x="91783" y="35891"/>
                  </a:lnTo>
                  <a:lnTo>
                    <a:pt x="91036" y="36452"/>
                  </a:lnTo>
                  <a:lnTo>
                    <a:pt x="90194" y="36919"/>
                  </a:lnTo>
                  <a:lnTo>
                    <a:pt x="89447" y="37293"/>
                  </a:lnTo>
                  <a:lnTo>
                    <a:pt x="88512" y="37667"/>
                  </a:lnTo>
                  <a:lnTo>
                    <a:pt x="87577" y="37854"/>
                  </a:lnTo>
                  <a:lnTo>
                    <a:pt x="86643" y="38041"/>
                  </a:lnTo>
                  <a:lnTo>
                    <a:pt x="84773" y="38041"/>
                  </a:lnTo>
                  <a:lnTo>
                    <a:pt x="83839" y="37854"/>
                  </a:lnTo>
                  <a:lnTo>
                    <a:pt x="82904" y="37667"/>
                  </a:lnTo>
                  <a:lnTo>
                    <a:pt x="81969" y="37293"/>
                  </a:lnTo>
                  <a:lnTo>
                    <a:pt x="81222" y="36919"/>
                  </a:lnTo>
                  <a:lnTo>
                    <a:pt x="80380" y="36452"/>
                  </a:lnTo>
                  <a:lnTo>
                    <a:pt x="79633" y="35891"/>
                  </a:lnTo>
                  <a:lnTo>
                    <a:pt x="78978" y="35330"/>
                  </a:lnTo>
                  <a:lnTo>
                    <a:pt x="78324" y="34582"/>
                  </a:lnTo>
                  <a:lnTo>
                    <a:pt x="77857" y="33835"/>
                  </a:lnTo>
                  <a:lnTo>
                    <a:pt x="77296" y="33087"/>
                  </a:lnTo>
                  <a:lnTo>
                    <a:pt x="76922" y="32246"/>
                  </a:lnTo>
                  <a:lnTo>
                    <a:pt x="76642" y="31404"/>
                  </a:lnTo>
                  <a:lnTo>
                    <a:pt x="76361" y="30470"/>
                  </a:lnTo>
                  <a:lnTo>
                    <a:pt x="76268" y="29535"/>
                  </a:lnTo>
                  <a:lnTo>
                    <a:pt x="76175" y="28600"/>
                  </a:lnTo>
                  <a:lnTo>
                    <a:pt x="76268" y="27572"/>
                  </a:lnTo>
                  <a:lnTo>
                    <a:pt x="76361" y="26638"/>
                  </a:lnTo>
                  <a:lnTo>
                    <a:pt x="76642" y="25703"/>
                  </a:lnTo>
                  <a:lnTo>
                    <a:pt x="76922" y="24862"/>
                  </a:lnTo>
                  <a:lnTo>
                    <a:pt x="77296" y="24021"/>
                  </a:lnTo>
                  <a:lnTo>
                    <a:pt x="77857" y="23273"/>
                  </a:lnTo>
                  <a:lnTo>
                    <a:pt x="78324" y="22525"/>
                  </a:lnTo>
                  <a:lnTo>
                    <a:pt x="78978" y="21871"/>
                  </a:lnTo>
                  <a:lnTo>
                    <a:pt x="79633" y="21217"/>
                  </a:lnTo>
                  <a:lnTo>
                    <a:pt x="80380" y="20656"/>
                  </a:lnTo>
                  <a:lnTo>
                    <a:pt x="81222" y="20189"/>
                  </a:lnTo>
                  <a:lnTo>
                    <a:pt x="81969" y="19815"/>
                  </a:lnTo>
                  <a:lnTo>
                    <a:pt x="82904" y="19441"/>
                  </a:lnTo>
                  <a:lnTo>
                    <a:pt x="83839" y="19254"/>
                  </a:lnTo>
                  <a:lnTo>
                    <a:pt x="84773" y="19067"/>
                  </a:lnTo>
                  <a:close/>
                  <a:moveTo>
                    <a:pt x="152442" y="38041"/>
                  </a:moveTo>
                  <a:lnTo>
                    <a:pt x="152442" y="190483"/>
                  </a:lnTo>
                  <a:lnTo>
                    <a:pt x="18974" y="190483"/>
                  </a:lnTo>
                  <a:lnTo>
                    <a:pt x="18974" y="38041"/>
                  </a:lnTo>
                  <a:lnTo>
                    <a:pt x="38041" y="38041"/>
                  </a:lnTo>
                  <a:lnTo>
                    <a:pt x="38041" y="66641"/>
                  </a:lnTo>
                  <a:lnTo>
                    <a:pt x="133375" y="66641"/>
                  </a:lnTo>
                  <a:lnTo>
                    <a:pt x="133375" y="38041"/>
                  </a:lnTo>
                  <a:close/>
                  <a:moveTo>
                    <a:pt x="85708" y="0"/>
                  </a:moveTo>
                  <a:lnTo>
                    <a:pt x="83371" y="93"/>
                  </a:lnTo>
                  <a:lnTo>
                    <a:pt x="81128" y="374"/>
                  </a:lnTo>
                  <a:lnTo>
                    <a:pt x="78978" y="748"/>
                  </a:lnTo>
                  <a:lnTo>
                    <a:pt x="76829" y="1402"/>
                  </a:lnTo>
                  <a:lnTo>
                    <a:pt x="74773" y="2150"/>
                  </a:lnTo>
                  <a:lnTo>
                    <a:pt x="72810" y="3084"/>
                  </a:lnTo>
                  <a:lnTo>
                    <a:pt x="70940" y="4112"/>
                  </a:lnTo>
                  <a:lnTo>
                    <a:pt x="69165" y="5328"/>
                  </a:lnTo>
                  <a:lnTo>
                    <a:pt x="67389" y="6730"/>
                  </a:lnTo>
                  <a:lnTo>
                    <a:pt x="65800" y="8132"/>
                  </a:lnTo>
                  <a:lnTo>
                    <a:pt x="64304" y="9720"/>
                  </a:lnTo>
                  <a:lnTo>
                    <a:pt x="62996" y="11403"/>
                  </a:lnTo>
                  <a:lnTo>
                    <a:pt x="61781" y="13179"/>
                  </a:lnTo>
                  <a:lnTo>
                    <a:pt x="60659" y="15048"/>
                  </a:lnTo>
                  <a:lnTo>
                    <a:pt x="59631" y="17011"/>
                  </a:lnTo>
                  <a:lnTo>
                    <a:pt x="58883" y="19067"/>
                  </a:lnTo>
                  <a:lnTo>
                    <a:pt x="18974" y="19067"/>
                  </a:lnTo>
                  <a:lnTo>
                    <a:pt x="17104" y="19160"/>
                  </a:lnTo>
                  <a:lnTo>
                    <a:pt x="15235" y="19441"/>
                  </a:lnTo>
                  <a:lnTo>
                    <a:pt x="13366" y="19908"/>
                  </a:lnTo>
                  <a:lnTo>
                    <a:pt x="11590" y="20562"/>
                  </a:lnTo>
                  <a:lnTo>
                    <a:pt x="10001" y="21310"/>
                  </a:lnTo>
                  <a:lnTo>
                    <a:pt x="8412" y="22338"/>
                  </a:lnTo>
                  <a:lnTo>
                    <a:pt x="6916" y="23366"/>
                  </a:lnTo>
                  <a:lnTo>
                    <a:pt x="5514" y="24581"/>
                  </a:lnTo>
                  <a:lnTo>
                    <a:pt x="4299" y="25983"/>
                  </a:lnTo>
                  <a:lnTo>
                    <a:pt x="3271" y="27479"/>
                  </a:lnTo>
                  <a:lnTo>
                    <a:pt x="2243" y="29068"/>
                  </a:lnTo>
                  <a:lnTo>
                    <a:pt x="1495" y="30657"/>
                  </a:lnTo>
                  <a:lnTo>
                    <a:pt x="841" y="32433"/>
                  </a:lnTo>
                  <a:lnTo>
                    <a:pt x="374" y="34302"/>
                  </a:lnTo>
                  <a:lnTo>
                    <a:pt x="93" y="36171"/>
                  </a:lnTo>
                  <a:lnTo>
                    <a:pt x="0" y="38041"/>
                  </a:lnTo>
                  <a:lnTo>
                    <a:pt x="0" y="190483"/>
                  </a:lnTo>
                  <a:lnTo>
                    <a:pt x="93" y="192446"/>
                  </a:lnTo>
                  <a:lnTo>
                    <a:pt x="374" y="194315"/>
                  </a:lnTo>
                  <a:lnTo>
                    <a:pt x="841" y="196184"/>
                  </a:lnTo>
                  <a:lnTo>
                    <a:pt x="1495" y="197960"/>
                  </a:lnTo>
                  <a:lnTo>
                    <a:pt x="2243" y="199549"/>
                  </a:lnTo>
                  <a:lnTo>
                    <a:pt x="3271" y="201138"/>
                  </a:lnTo>
                  <a:lnTo>
                    <a:pt x="4299" y="202634"/>
                  </a:lnTo>
                  <a:lnTo>
                    <a:pt x="5514" y="203942"/>
                  </a:lnTo>
                  <a:lnTo>
                    <a:pt x="6916" y="205251"/>
                  </a:lnTo>
                  <a:lnTo>
                    <a:pt x="8412" y="206279"/>
                  </a:lnTo>
                  <a:lnTo>
                    <a:pt x="10001" y="207307"/>
                  </a:lnTo>
                  <a:lnTo>
                    <a:pt x="11590" y="208055"/>
                  </a:lnTo>
                  <a:lnTo>
                    <a:pt x="13366" y="208709"/>
                  </a:lnTo>
                  <a:lnTo>
                    <a:pt x="15235" y="209176"/>
                  </a:lnTo>
                  <a:lnTo>
                    <a:pt x="17104" y="209457"/>
                  </a:lnTo>
                  <a:lnTo>
                    <a:pt x="18974" y="209550"/>
                  </a:lnTo>
                  <a:lnTo>
                    <a:pt x="152442" y="209550"/>
                  </a:lnTo>
                  <a:lnTo>
                    <a:pt x="154312" y="209457"/>
                  </a:lnTo>
                  <a:lnTo>
                    <a:pt x="156181" y="209176"/>
                  </a:lnTo>
                  <a:lnTo>
                    <a:pt x="158050" y="208709"/>
                  </a:lnTo>
                  <a:lnTo>
                    <a:pt x="159826" y="208055"/>
                  </a:lnTo>
                  <a:lnTo>
                    <a:pt x="161509" y="207307"/>
                  </a:lnTo>
                  <a:lnTo>
                    <a:pt x="163004" y="206279"/>
                  </a:lnTo>
                  <a:lnTo>
                    <a:pt x="164500" y="205251"/>
                  </a:lnTo>
                  <a:lnTo>
                    <a:pt x="165902" y="203942"/>
                  </a:lnTo>
                  <a:lnTo>
                    <a:pt x="167117" y="202634"/>
                  </a:lnTo>
                  <a:lnTo>
                    <a:pt x="168145" y="201138"/>
                  </a:lnTo>
                  <a:lnTo>
                    <a:pt x="169173" y="199549"/>
                  </a:lnTo>
                  <a:lnTo>
                    <a:pt x="169921" y="197960"/>
                  </a:lnTo>
                  <a:lnTo>
                    <a:pt x="170575" y="196184"/>
                  </a:lnTo>
                  <a:lnTo>
                    <a:pt x="171042" y="194315"/>
                  </a:lnTo>
                  <a:lnTo>
                    <a:pt x="171323" y="192446"/>
                  </a:lnTo>
                  <a:lnTo>
                    <a:pt x="171416" y="190483"/>
                  </a:lnTo>
                  <a:lnTo>
                    <a:pt x="171416" y="38041"/>
                  </a:lnTo>
                  <a:lnTo>
                    <a:pt x="171323" y="36171"/>
                  </a:lnTo>
                  <a:lnTo>
                    <a:pt x="171042" y="34302"/>
                  </a:lnTo>
                  <a:lnTo>
                    <a:pt x="170575" y="32433"/>
                  </a:lnTo>
                  <a:lnTo>
                    <a:pt x="169921" y="30657"/>
                  </a:lnTo>
                  <a:lnTo>
                    <a:pt x="169173" y="29068"/>
                  </a:lnTo>
                  <a:lnTo>
                    <a:pt x="168145" y="27479"/>
                  </a:lnTo>
                  <a:lnTo>
                    <a:pt x="167117" y="25983"/>
                  </a:lnTo>
                  <a:lnTo>
                    <a:pt x="165902" y="24581"/>
                  </a:lnTo>
                  <a:lnTo>
                    <a:pt x="164500" y="23366"/>
                  </a:lnTo>
                  <a:lnTo>
                    <a:pt x="163004" y="22338"/>
                  </a:lnTo>
                  <a:lnTo>
                    <a:pt x="161509" y="21310"/>
                  </a:lnTo>
                  <a:lnTo>
                    <a:pt x="159826" y="20562"/>
                  </a:lnTo>
                  <a:lnTo>
                    <a:pt x="158050" y="19908"/>
                  </a:lnTo>
                  <a:lnTo>
                    <a:pt x="156181" y="19441"/>
                  </a:lnTo>
                  <a:lnTo>
                    <a:pt x="154312" y="19160"/>
                  </a:lnTo>
                  <a:lnTo>
                    <a:pt x="152442" y="19067"/>
                  </a:lnTo>
                  <a:lnTo>
                    <a:pt x="112533" y="19067"/>
                  </a:lnTo>
                  <a:lnTo>
                    <a:pt x="111785" y="17011"/>
                  </a:lnTo>
                  <a:lnTo>
                    <a:pt x="110757" y="15048"/>
                  </a:lnTo>
                  <a:lnTo>
                    <a:pt x="109635" y="13179"/>
                  </a:lnTo>
                  <a:lnTo>
                    <a:pt x="108420" y="11403"/>
                  </a:lnTo>
                  <a:lnTo>
                    <a:pt x="107112" y="9720"/>
                  </a:lnTo>
                  <a:lnTo>
                    <a:pt x="105616" y="8132"/>
                  </a:lnTo>
                  <a:lnTo>
                    <a:pt x="104027" y="6730"/>
                  </a:lnTo>
                  <a:lnTo>
                    <a:pt x="102251" y="5328"/>
                  </a:lnTo>
                  <a:lnTo>
                    <a:pt x="100476" y="4112"/>
                  </a:lnTo>
                  <a:lnTo>
                    <a:pt x="98606" y="3084"/>
                  </a:lnTo>
                  <a:lnTo>
                    <a:pt x="96643" y="2150"/>
                  </a:lnTo>
                  <a:lnTo>
                    <a:pt x="94587" y="1402"/>
                  </a:lnTo>
                  <a:lnTo>
                    <a:pt x="92438" y="748"/>
                  </a:lnTo>
                  <a:lnTo>
                    <a:pt x="90288" y="374"/>
                  </a:lnTo>
                  <a:lnTo>
                    <a:pt x="88045" y="93"/>
                  </a:lnTo>
                  <a:lnTo>
                    <a:pt x="85708" y="0"/>
                  </a:lnTo>
                  <a:close/>
                </a:path>
              </a:pathLst>
            </a:cu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4" name="Google Shape;664;p44"/>
            <p:cNvGrpSpPr/>
            <p:nvPr/>
          </p:nvGrpSpPr>
          <p:grpSpPr>
            <a:xfrm>
              <a:off x="6456576" y="2442427"/>
              <a:ext cx="811082" cy="113889"/>
              <a:chOff x="6456576" y="2451952"/>
              <a:chExt cx="811082" cy="113889"/>
            </a:xfrm>
          </p:grpSpPr>
          <p:sp>
            <p:nvSpPr>
              <p:cNvPr id="665" name="Google Shape;665;p44"/>
              <p:cNvSpPr/>
              <p:nvPr/>
            </p:nvSpPr>
            <p:spPr>
              <a:xfrm>
                <a:off x="6680470" y="2470103"/>
                <a:ext cx="587188" cy="77576"/>
              </a:xfrm>
              <a:custGeom>
                <a:rect b="b" l="l" r="r" t="t"/>
                <a:pathLst>
                  <a:path extrusionOk="0" h="14582" w="97580">
                    <a:moveTo>
                      <a:pt x="1" y="0"/>
                    </a:moveTo>
                    <a:lnTo>
                      <a:pt x="1" y="14581"/>
                    </a:lnTo>
                    <a:lnTo>
                      <a:pt x="97579" y="14581"/>
                    </a:lnTo>
                    <a:lnTo>
                      <a:pt x="97579" y="0"/>
                    </a:lnTo>
                    <a:close/>
                  </a:path>
                </a:pathLst>
              </a:cu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4"/>
              <p:cNvSpPr/>
              <p:nvPr/>
            </p:nvSpPr>
            <p:spPr>
              <a:xfrm>
                <a:off x="6456576" y="2451952"/>
                <a:ext cx="143537" cy="113889"/>
              </a:xfrm>
              <a:custGeom>
                <a:rect b="b" l="l" r="r" t="t"/>
                <a:pathLst>
                  <a:path extrusionOk="0" h="17851" w="22498">
                    <a:moveTo>
                      <a:pt x="19434" y="1"/>
                    </a:moveTo>
                    <a:lnTo>
                      <a:pt x="7711" y="11725"/>
                    </a:lnTo>
                    <a:lnTo>
                      <a:pt x="3063" y="7077"/>
                    </a:lnTo>
                    <a:lnTo>
                      <a:pt x="0" y="10140"/>
                    </a:lnTo>
                    <a:lnTo>
                      <a:pt x="7711" y="17851"/>
                    </a:lnTo>
                    <a:lnTo>
                      <a:pt x="22497" y="3064"/>
                    </a:lnTo>
                    <a:lnTo>
                      <a:pt x="19434" y="1"/>
                    </a:lnTo>
                    <a:close/>
                  </a:path>
                </a:pathLst>
              </a:cu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 name="Google Shape;667;p44"/>
            <p:cNvGrpSpPr/>
            <p:nvPr/>
          </p:nvGrpSpPr>
          <p:grpSpPr>
            <a:xfrm>
              <a:off x="6456576" y="2631452"/>
              <a:ext cx="807706" cy="113889"/>
              <a:chOff x="6456576" y="2635402"/>
              <a:chExt cx="807706" cy="113889"/>
            </a:xfrm>
          </p:grpSpPr>
          <p:sp>
            <p:nvSpPr>
              <p:cNvPr id="668" name="Google Shape;668;p44"/>
              <p:cNvSpPr/>
              <p:nvPr/>
            </p:nvSpPr>
            <p:spPr>
              <a:xfrm>
                <a:off x="6677100" y="2653553"/>
                <a:ext cx="587182" cy="77576"/>
              </a:xfrm>
              <a:custGeom>
                <a:rect b="b" l="l" r="r" t="t"/>
                <a:pathLst>
                  <a:path extrusionOk="0" h="14582" w="97579">
                    <a:moveTo>
                      <a:pt x="0" y="1"/>
                    </a:moveTo>
                    <a:lnTo>
                      <a:pt x="0" y="14582"/>
                    </a:lnTo>
                    <a:lnTo>
                      <a:pt x="97578" y="14582"/>
                    </a:lnTo>
                    <a:lnTo>
                      <a:pt x="97578" y="1"/>
                    </a:lnTo>
                    <a:close/>
                  </a:path>
                </a:pathLst>
              </a:cu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4"/>
              <p:cNvSpPr/>
              <p:nvPr/>
            </p:nvSpPr>
            <p:spPr>
              <a:xfrm>
                <a:off x="6456576" y="2635402"/>
                <a:ext cx="143537" cy="113889"/>
              </a:xfrm>
              <a:custGeom>
                <a:rect b="b" l="l" r="r" t="t"/>
                <a:pathLst>
                  <a:path extrusionOk="0" h="17851" w="22498">
                    <a:moveTo>
                      <a:pt x="19434" y="1"/>
                    </a:moveTo>
                    <a:lnTo>
                      <a:pt x="7711" y="11725"/>
                    </a:lnTo>
                    <a:lnTo>
                      <a:pt x="3063" y="7077"/>
                    </a:lnTo>
                    <a:lnTo>
                      <a:pt x="0" y="10140"/>
                    </a:lnTo>
                    <a:lnTo>
                      <a:pt x="7711" y="17851"/>
                    </a:lnTo>
                    <a:lnTo>
                      <a:pt x="22497" y="3064"/>
                    </a:lnTo>
                    <a:lnTo>
                      <a:pt x="19434" y="1"/>
                    </a:lnTo>
                    <a:close/>
                  </a:path>
                </a:pathLst>
              </a:cu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 name="Google Shape;670;p44"/>
            <p:cNvGrpSpPr/>
            <p:nvPr/>
          </p:nvGrpSpPr>
          <p:grpSpPr>
            <a:xfrm>
              <a:off x="6456576" y="2820477"/>
              <a:ext cx="807706" cy="113889"/>
              <a:chOff x="6456576" y="2797327"/>
              <a:chExt cx="807706" cy="113889"/>
            </a:xfrm>
          </p:grpSpPr>
          <p:sp>
            <p:nvSpPr>
              <p:cNvPr id="671" name="Google Shape;671;p44"/>
              <p:cNvSpPr/>
              <p:nvPr/>
            </p:nvSpPr>
            <p:spPr>
              <a:xfrm>
                <a:off x="6677100" y="2815478"/>
                <a:ext cx="587182" cy="77576"/>
              </a:xfrm>
              <a:custGeom>
                <a:rect b="b" l="l" r="r" t="t"/>
                <a:pathLst>
                  <a:path extrusionOk="0" h="14582" w="97579">
                    <a:moveTo>
                      <a:pt x="0" y="1"/>
                    </a:moveTo>
                    <a:lnTo>
                      <a:pt x="0" y="14581"/>
                    </a:lnTo>
                    <a:lnTo>
                      <a:pt x="97578" y="14581"/>
                    </a:lnTo>
                    <a:lnTo>
                      <a:pt x="97578" y="1"/>
                    </a:lnTo>
                    <a:close/>
                  </a:path>
                </a:pathLst>
              </a:cu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4"/>
              <p:cNvSpPr/>
              <p:nvPr/>
            </p:nvSpPr>
            <p:spPr>
              <a:xfrm>
                <a:off x="6456576" y="2797327"/>
                <a:ext cx="143537" cy="113889"/>
              </a:xfrm>
              <a:custGeom>
                <a:rect b="b" l="l" r="r" t="t"/>
                <a:pathLst>
                  <a:path extrusionOk="0" h="17851" w="22498">
                    <a:moveTo>
                      <a:pt x="19434" y="1"/>
                    </a:moveTo>
                    <a:lnTo>
                      <a:pt x="7711" y="11725"/>
                    </a:lnTo>
                    <a:lnTo>
                      <a:pt x="3063" y="7077"/>
                    </a:lnTo>
                    <a:lnTo>
                      <a:pt x="0" y="10140"/>
                    </a:lnTo>
                    <a:lnTo>
                      <a:pt x="7711" y="17851"/>
                    </a:lnTo>
                    <a:lnTo>
                      <a:pt x="22497" y="3064"/>
                    </a:lnTo>
                    <a:lnTo>
                      <a:pt x="19434" y="1"/>
                    </a:lnTo>
                    <a:close/>
                  </a:path>
                </a:pathLst>
              </a:cu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 name="Google Shape;673;p44"/>
            <p:cNvGrpSpPr/>
            <p:nvPr/>
          </p:nvGrpSpPr>
          <p:grpSpPr>
            <a:xfrm>
              <a:off x="6456576" y="3009502"/>
              <a:ext cx="807706" cy="113889"/>
              <a:chOff x="6456576" y="2980927"/>
              <a:chExt cx="807706" cy="113889"/>
            </a:xfrm>
          </p:grpSpPr>
          <p:sp>
            <p:nvSpPr>
              <p:cNvPr id="674" name="Google Shape;674;p44"/>
              <p:cNvSpPr/>
              <p:nvPr/>
            </p:nvSpPr>
            <p:spPr>
              <a:xfrm>
                <a:off x="6677100" y="2999081"/>
                <a:ext cx="587182" cy="77571"/>
              </a:xfrm>
              <a:custGeom>
                <a:rect b="b" l="l" r="r" t="t"/>
                <a:pathLst>
                  <a:path extrusionOk="0" h="14581" w="97579">
                    <a:moveTo>
                      <a:pt x="0" y="0"/>
                    </a:moveTo>
                    <a:lnTo>
                      <a:pt x="0" y="14581"/>
                    </a:lnTo>
                    <a:lnTo>
                      <a:pt x="97578" y="14581"/>
                    </a:lnTo>
                    <a:lnTo>
                      <a:pt x="97578" y="0"/>
                    </a:lnTo>
                    <a:close/>
                  </a:path>
                </a:pathLst>
              </a:cu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4"/>
              <p:cNvSpPr/>
              <p:nvPr/>
            </p:nvSpPr>
            <p:spPr>
              <a:xfrm>
                <a:off x="6456576" y="2980927"/>
                <a:ext cx="143537" cy="113889"/>
              </a:xfrm>
              <a:custGeom>
                <a:rect b="b" l="l" r="r" t="t"/>
                <a:pathLst>
                  <a:path extrusionOk="0" h="17851" w="22498">
                    <a:moveTo>
                      <a:pt x="19434" y="1"/>
                    </a:moveTo>
                    <a:lnTo>
                      <a:pt x="7711" y="11725"/>
                    </a:lnTo>
                    <a:lnTo>
                      <a:pt x="3063" y="7077"/>
                    </a:lnTo>
                    <a:lnTo>
                      <a:pt x="0" y="10140"/>
                    </a:lnTo>
                    <a:lnTo>
                      <a:pt x="7711" y="17851"/>
                    </a:lnTo>
                    <a:lnTo>
                      <a:pt x="22497" y="3064"/>
                    </a:lnTo>
                    <a:lnTo>
                      <a:pt x="19434" y="1"/>
                    </a:lnTo>
                    <a:close/>
                  </a:path>
                </a:pathLst>
              </a:cu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76" name="Google Shape;676;p44"/>
          <p:cNvSpPr/>
          <p:nvPr/>
        </p:nvSpPr>
        <p:spPr>
          <a:xfrm>
            <a:off x="1941350" y="1662125"/>
            <a:ext cx="1917151" cy="1924825"/>
          </a:xfrm>
          <a:custGeom>
            <a:rect b="b" l="l" r="r" t="t"/>
            <a:pathLst>
              <a:path extrusionOk="0" h="1096" w="1095">
                <a:moveTo>
                  <a:pt x="547" y="0"/>
                </a:moveTo>
                <a:cubicBezTo>
                  <a:pt x="245" y="0"/>
                  <a:pt x="0" y="246"/>
                  <a:pt x="0" y="548"/>
                </a:cubicBezTo>
                <a:cubicBezTo>
                  <a:pt x="0" y="850"/>
                  <a:pt x="245" y="1095"/>
                  <a:pt x="547" y="1095"/>
                </a:cubicBezTo>
                <a:cubicBezTo>
                  <a:pt x="848" y="1095"/>
                  <a:pt x="1094" y="850"/>
                  <a:pt x="1094" y="548"/>
                </a:cubicBezTo>
                <a:cubicBezTo>
                  <a:pt x="1094" y="246"/>
                  <a:pt x="848" y="0"/>
                  <a:pt x="547" y="0"/>
                </a:cubicBezTo>
                <a:close/>
                <a:moveTo>
                  <a:pt x="547" y="985"/>
                </a:moveTo>
                <a:cubicBezTo>
                  <a:pt x="304" y="985"/>
                  <a:pt x="110" y="790"/>
                  <a:pt x="110" y="548"/>
                </a:cubicBezTo>
                <a:cubicBezTo>
                  <a:pt x="110" y="446"/>
                  <a:pt x="144" y="353"/>
                  <a:pt x="203" y="280"/>
                </a:cubicBezTo>
                <a:lnTo>
                  <a:pt x="814" y="892"/>
                </a:lnTo>
                <a:cubicBezTo>
                  <a:pt x="741" y="948"/>
                  <a:pt x="649" y="985"/>
                  <a:pt x="547" y="985"/>
                </a:cubicBezTo>
                <a:close/>
                <a:moveTo>
                  <a:pt x="890" y="813"/>
                </a:moveTo>
                <a:lnTo>
                  <a:pt x="279" y="201"/>
                </a:lnTo>
                <a:cubicBezTo>
                  <a:pt x="352" y="141"/>
                  <a:pt x="446" y="107"/>
                  <a:pt x="547" y="107"/>
                </a:cubicBezTo>
                <a:cubicBezTo>
                  <a:pt x="789" y="107"/>
                  <a:pt x="984" y="302"/>
                  <a:pt x="984" y="545"/>
                </a:cubicBezTo>
                <a:cubicBezTo>
                  <a:pt x="984" y="646"/>
                  <a:pt x="950" y="740"/>
                  <a:pt x="890" y="813"/>
                </a:cubicBezTo>
                <a:close/>
              </a:path>
            </a:pathLst>
          </a:custGeom>
          <a:solidFill>
            <a:srgbClr val="D5D5D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677" name="Google Shape;677;p44"/>
          <p:cNvSpPr txBox="1"/>
          <p:nvPr/>
        </p:nvSpPr>
        <p:spPr>
          <a:xfrm>
            <a:off x="4164025" y="2505425"/>
            <a:ext cx="3580200" cy="114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GB" sz="1800">
                <a:solidFill>
                  <a:srgbClr val="5F6368"/>
                </a:solidFill>
                <a:latin typeface="Google Sans"/>
                <a:ea typeface="Google Sans"/>
                <a:cs typeface="Google Sans"/>
                <a:sym typeface="Google Sans"/>
              </a:rPr>
              <a:t>of people who start filling out a </a:t>
            </a:r>
            <a:br>
              <a:rPr lang="en-GB" sz="1800">
                <a:solidFill>
                  <a:srgbClr val="5F6368"/>
                </a:solidFill>
                <a:latin typeface="Google Sans"/>
                <a:ea typeface="Google Sans"/>
                <a:cs typeface="Google Sans"/>
                <a:sym typeface="Google Sans"/>
              </a:rPr>
            </a:br>
            <a:r>
              <a:rPr lang="en-GB" sz="1800">
                <a:solidFill>
                  <a:srgbClr val="5F6368"/>
                </a:solidFill>
                <a:latin typeface="Google Sans"/>
                <a:ea typeface="Google Sans"/>
                <a:cs typeface="Google Sans"/>
                <a:sym typeface="Google Sans"/>
              </a:rPr>
              <a:t>web form </a:t>
            </a:r>
            <a:r>
              <a:rPr b="1" lang="en-GB" sz="1800">
                <a:solidFill>
                  <a:srgbClr val="5F6368"/>
                </a:solidFill>
                <a:latin typeface="Google Sans"/>
                <a:ea typeface="Google Sans"/>
                <a:cs typeface="Google Sans"/>
                <a:sym typeface="Google Sans"/>
              </a:rPr>
              <a:t>abandon it</a:t>
            </a:r>
            <a:r>
              <a:rPr lang="en-GB" sz="1800">
                <a:solidFill>
                  <a:srgbClr val="5F6368"/>
                </a:solidFill>
                <a:latin typeface="Google Sans"/>
                <a:ea typeface="Google Sans"/>
                <a:cs typeface="Google Sans"/>
                <a:sym typeface="Google Sans"/>
              </a:rPr>
              <a:t> after only completing the first few fields</a:t>
            </a:r>
            <a:endParaRPr sz="1800">
              <a:solidFill>
                <a:srgbClr val="5F6368"/>
              </a:solidFill>
              <a:latin typeface="Google Sans"/>
              <a:ea typeface="Google Sans"/>
              <a:cs typeface="Google Sans"/>
              <a:sym typeface="Google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45"/>
          <p:cNvPicPr preferRelativeResize="0"/>
          <p:nvPr/>
        </p:nvPicPr>
        <p:blipFill rotWithShape="1">
          <a:blip r:embed="rId3">
            <a:alphaModFix/>
          </a:blip>
          <a:srcRect b="0" l="22211" r="14847" t="0"/>
          <a:stretch/>
        </p:blipFill>
        <p:spPr>
          <a:xfrm>
            <a:off x="6552200" y="1057175"/>
            <a:ext cx="2347398" cy="3729753"/>
          </a:xfrm>
          <a:prstGeom prst="rect">
            <a:avLst/>
          </a:prstGeom>
          <a:noFill/>
          <a:ln>
            <a:noFill/>
          </a:ln>
        </p:spPr>
      </p:pic>
      <p:sp>
        <p:nvSpPr>
          <p:cNvPr id="683" name="Google Shape;683;p45"/>
          <p:cNvSpPr txBox="1"/>
          <p:nvPr>
            <p:ph idx="4294967295" type="title"/>
          </p:nvPr>
        </p:nvSpPr>
        <p:spPr>
          <a:xfrm>
            <a:off x="39701" y="463970"/>
            <a:ext cx="7797000" cy="41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Keep your </a:t>
            </a:r>
            <a:r>
              <a:rPr lang="en-GB">
                <a:solidFill>
                  <a:srgbClr val="00BFA5"/>
                </a:solidFill>
              </a:rPr>
              <a:t>best-quality prospects</a:t>
            </a:r>
            <a:r>
              <a:rPr lang="en-GB"/>
              <a:t> engaged </a:t>
            </a:r>
            <a:br>
              <a:rPr lang="en-GB"/>
            </a:br>
            <a:r>
              <a:rPr lang="en-GB"/>
              <a:t>through a </a:t>
            </a:r>
            <a:r>
              <a:rPr lang="en-GB">
                <a:solidFill>
                  <a:srgbClr val="00BFA5"/>
                </a:solidFill>
              </a:rPr>
              <a:t>great user experience,</a:t>
            </a:r>
            <a:r>
              <a:rPr b="1" lang="en-GB">
                <a:solidFill>
                  <a:schemeClr val="accent3"/>
                </a:solidFill>
              </a:rPr>
              <a:t> </a:t>
            </a:r>
            <a:r>
              <a:rPr lang="en-GB">
                <a:solidFill>
                  <a:schemeClr val="dk1"/>
                </a:solidFill>
              </a:rPr>
              <a:t>by doing:</a:t>
            </a:r>
            <a:r>
              <a:rPr lang="en-GB"/>
              <a:t> </a:t>
            </a:r>
            <a:endParaRPr/>
          </a:p>
        </p:txBody>
      </p:sp>
      <p:sp>
        <p:nvSpPr>
          <p:cNvPr id="684" name="Google Shape;684;p45"/>
          <p:cNvSpPr txBox="1"/>
          <p:nvPr/>
        </p:nvSpPr>
        <p:spPr>
          <a:xfrm>
            <a:off x="143100" y="1834925"/>
            <a:ext cx="1178100" cy="649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4285F4"/>
              </a:buClr>
              <a:buFont typeface="Roboto Condensed"/>
              <a:buNone/>
            </a:pPr>
            <a:r>
              <a:rPr lang="en-GB" sz="2400">
                <a:solidFill>
                  <a:srgbClr val="00BFA5"/>
                </a:solidFill>
                <a:latin typeface="Google Sans"/>
                <a:ea typeface="Google Sans"/>
                <a:cs typeface="Google Sans"/>
                <a:sym typeface="Google Sans"/>
              </a:rPr>
              <a:t>What</a:t>
            </a:r>
            <a:endParaRPr i="0" sz="2400" u="none" cap="none" strike="noStrike">
              <a:solidFill>
                <a:srgbClr val="00BFA5"/>
              </a:solidFill>
              <a:latin typeface="Google Sans"/>
              <a:ea typeface="Google Sans"/>
              <a:cs typeface="Google Sans"/>
              <a:sym typeface="Google Sans"/>
            </a:endParaRPr>
          </a:p>
        </p:txBody>
      </p:sp>
      <p:sp>
        <p:nvSpPr>
          <p:cNvPr id="685" name="Google Shape;685;p45"/>
          <p:cNvSpPr/>
          <p:nvPr/>
        </p:nvSpPr>
        <p:spPr>
          <a:xfrm>
            <a:off x="1398050" y="1828626"/>
            <a:ext cx="3458400" cy="662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FFFFF"/>
              </a:solidFill>
              <a:latin typeface="Arial"/>
              <a:ea typeface="Arial"/>
              <a:cs typeface="Arial"/>
              <a:sym typeface="Arial"/>
            </a:endParaRPr>
          </a:p>
        </p:txBody>
      </p:sp>
      <p:sp>
        <p:nvSpPr>
          <p:cNvPr id="686" name="Google Shape;686;p45"/>
          <p:cNvSpPr txBox="1"/>
          <p:nvPr/>
        </p:nvSpPr>
        <p:spPr>
          <a:xfrm>
            <a:off x="143100" y="2628949"/>
            <a:ext cx="1178100" cy="649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9688"/>
              </a:buClr>
              <a:buFont typeface="Roboto Condensed"/>
              <a:buNone/>
            </a:pPr>
            <a:r>
              <a:rPr lang="en-GB" sz="2400">
                <a:solidFill>
                  <a:srgbClr val="FBBC04"/>
                </a:solidFill>
                <a:latin typeface="Google Sans"/>
                <a:ea typeface="Google Sans"/>
                <a:cs typeface="Google Sans"/>
                <a:sym typeface="Google Sans"/>
              </a:rPr>
              <a:t>Why</a:t>
            </a:r>
            <a:endParaRPr i="0" sz="2400" u="none" cap="none" strike="noStrike">
              <a:solidFill>
                <a:srgbClr val="FBBC04"/>
              </a:solidFill>
              <a:latin typeface="Google Sans"/>
              <a:ea typeface="Google Sans"/>
              <a:cs typeface="Google Sans"/>
              <a:sym typeface="Google Sans"/>
            </a:endParaRPr>
          </a:p>
        </p:txBody>
      </p:sp>
      <p:sp>
        <p:nvSpPr>
          <p:cNvPr id="687" name="Google Shape;687;p45"/>
          <p:cNvSpPr/>
          <p:nvPr/>
        </p:nvSpPr>
        <p:spPr>
          <a:xfrm>
            <a:off x="1398051" y="2629114"/>
            <a:ext cx="3458400" cy="662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FFFFF"/>
              </a:solidFill>
              <a:latin typeface="Arial"/>
              <a:ea typeface="Arial"/>
              <a:cs typeface="Arial"/>
              <a:sym typeface="Arial"/>
            </a:endParaRPr>
          </a:p>
        </p:txBody>
      </p:sp>
      <p:sp>
        <p:nvSpPr>
          <p:cNvPr id="688" name="Google Shape;688;p45"/>
          <p:cNvSpPr txBox="1"/>
          <p:nvPr/>
        </p:nvSpPr>
        <p:spPr>
          <a:xfrm>
            <a:off x="143100" y="3435900"/>
            <a:ext cx="1178100" cy="649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4B400"/>
              </a:buClr>
              <a:buFont typeface="Roboto Condensed"/>
              <a:buNone/>
            </a:pPr>
            <a:r>
              <a:rPr lang="en-GB" sz="2400">
                <a:solidFill>
                  <a:srgbClr val="008F7C"/>
                </a:solidFill>
                <a:latin typeface="Google Sans"/>
                <a:ea typeface="Google Sans"/>
                <a:cs typeface="Google Sans"/>
                <a:sym typeface="Google Sans"/>
              </a:rPr>
              <a:t>How</a:t>
            </a:r>
            <a:endParaRPr i="0" sz="2400" u="none" cap="none" strike="noStrike">
              <a:solidFill>
                <a:srgbClr val="008F7C"/>
              </a:solidFill>
              <a:latin typeface="Google Sans"/>
              <a:ea typeface="Google Sans"/>
              <a:cs typeface="Google Sans"/>
              <a:sym typeface="Google Sans"/>
            </a:endParaRPr>
          </a:p>
        </p:txBody>
      </p:sp>
      <p:sp>
        <p:nvSpPr>
          <p:cNvPr id="689" name="Google Shape;689;p45"/>
          <p:cNvSpPr/>
          <p:nvPr/>
        </p:nvSpPr>
        <p:spPr>
          <a:xfrm>
            <a:off x="1398050" y="3429602"/>
            <a:ext cx="3458400" cy="662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FFFFF"/>
              </a:solidFill>
              <a:latin typeface="Arial"/>
              <a:ea typeface="Arial"/>
              <a:cs typeface="Arial"/>
              <a:sym typeface="Arial"/>
            </a:endParaRPr>
          </a:p>
        </p:txBody>
      </p:sp>
      <p:sp>
        <p:nvSpPr>
          <p:cNvPr id="690" name="Google Shape;690;p45"/>
          <p:cNvSpPr txBox="1"/>
          <p:nvPr/>
        </p:nvSpPr>
        <p:spPr>
          <a:xfrm>
            <a:off x="1526650" y="3590250"/>
            <a:ext cx="3174300" cy="3411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333336"/>
              </a:buClr>
              <a:buFont typeface="Roboto Condensed"/>
              <a:buNone/>
            </a:pPr>
            <a:r>
              <a:rPr lang="en-GB" sz="1200">
                <a:solidFill>
                  <a:srgbClr val="5F6368"/>
                </a:solidFill>
                <a:latin typeface="Roboto"/>
                <a:ea typeface="Roboto"/>
                <a:cs typeface="Roboto"/>
                <a:sym typeface="Roboto"/>
              </a:rPr>
              <a:t>Offering an easy </a:t>
            </a:r>
            <a:endParaRPr sz="1200">
              <a:solidFill>
                <a:srgbClr val="5F6368"/>
              </a:solidFill>
              <a:latin typeface="Roboto"/>
              <a:ea typeface="Roboto"/>
              <a:cs typeface="Roboto"/>
              <a:sym typeface="Roboto"/>
            </a:endParaRPr>
          </a:p>
          <a:p>
            <a:pPr indent="0" lvl="0" marL="0" rtl="0" algn="l">
              <a:lnSpc>
                <a:spcPct val="115000"/>
              </a:lnSpc>
              <a:spcBef>
                <a:spcPts val="0"/>
              </a:spcBef>
              <a:spcAft>
                <a:spcPts val="0"/>
              </a:spcAft>
              <a:buClr>
                <a:srgbClr val="333336"/>
              </a:buClr>
              <a:buFont typeface="Roboto Condensed"/>
              <a:buNone/>
            </a:pPr>
            <a:r>
              <a:rPr b="1" lang="en-GB" sz="1200">
                <a:solidFill>
                  <a:srgbClr val="008F7C"/>
                </a:solidFill>
                <a:latin typeface="Roboto"/>
                <a:ea typeface="Roboto"/>
                <a:cs typeface="Roboto"/>
                <a:sym typeface="Roboto"/>
              </a:rPr>
              <a:t>path to contact</a:t>
            </a:r>
            <a:r>
              <a:rPr lang="en-GB" sz="1200">
                <a:solidFill>
                  <a:srgbClr val="5F6368"/>
                </a:solidFill>
                <a:latin typeface="Roboto"/>
                <a:ea typeface="Roboto"/>
                <a:cs typeface="Roboto"/>
                <a:sym typeface="Roboto"/>
              </a:rPr>
              <a:t> (e.g. form/call)</a:t>
            </a:r>
            <a:endParaRPr sz="1200">
              <a:solidFill>
                <a:srgbClr val="5F6368"/>
              </a:solidFill>
              <a:latin typeface="Roboto"/>
              <a:ea typeface="Roboto"/>
              <a:cs typeface="Roboto"/>
              <a:sym typeface="Roboto"/>
            </a:endParaRPr>
          </a:p>
        </p:txBody>
      </p:sp>
      <p:sp>
        <p:nvSpPr>
          <p:cNvPr id="691" name="Google Shape;691;p45"/>
          <p:cNvSpPr txBox="1"/>
          <p:nvPr/>
        </p:nvSpPr>
        <p:spPr>
          <a:xfrm>
            <a:off x="1526650" y="2792825"/>
            <a:ext cx="3174300" cy="3411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100"/>
              <a:buFont typeface="Arial"/>
              <a:buNone/>
            </a:pPr>
            <a:r>
              <a:rPr lang="en-GB" sz="1200">
                <a:solidFill>
                  <a:srgbClr val="5F6368"/>
                </a:solidFill>
                <a:latin typeface="Roboto"/>
                <a:ea typeface="Roboto"/>
                <a:cs typeface="Roboto"/>
                <a:sym typeface="Roboto"/>
              </a:rPr>
              <a:t>Stating a clear </a:t>
            </a:r>
            <a:endParaRPr sz="1200">
              <a:solidFill>
                <a:srgbClr val="5F6368"/>
              </a:solidFill>
              <a:latin typeface="Roboto"/>
              <a:ea typeface="Roboto"/>
              <a:cs typeface="Roboto"/>
              <a:sym typeface="Roboto"/>
            </a:endParaRPr>
          </a:p>
          <a:p>
            <a:pPr indent="0" lvl="0" marL="0" rtl="0" algn="l">
              <a:lnSpc>
                <a:spcPct val="115000"/>
              </a:lnSpc>
              <a:spcBef>
                <a:spcPts val="0"/>
              </a:spcBef>
              <a:spcAft>
                <a:spcPts val="0"/>
              </a:spcAft>
              <a:buClr>
                <a:srgbClr val="333336"/>
              </a:buClr>
              <a:buFont typeface="Roboto Condensed"/>
              <a:buNone/>
            </a:pPr>
            <a:r>
              <a:rPr b="1" lang="en-GB" sz="1200">
                <a:solidFill>
                  <a:schemeClr val="accent3"/>
                </a:solidFill>
                <a:latin typeface="Roboto"/>
                <a:ea typeface="Roboto"/>
                <a:cs typeface="Roboto"/>
                <a:sym typeface="Roboto"/>
              </a:rPr>
              <a:t>value proposition</a:t>
            </a:r>
            <a:endParaRPr b="1" sz="1200">
              <a:solidFill>
                <a:schemeClr val="accent3"/>
              </a:solidFill>
              <a:latin typeface="Roboto"/>
              <a:ea typeface="Roboto"/>
              <a:cs typeface="Roboto"/>
              <a:sym typeface="Roboto"/>
            </a:endParaRPr>
          </a:p>
        </p:txBody>
      </p:sp>
      <p:sp>
        <p:nvSpPr>
          <p:cNvPr id="692" name="Google Shape;692;p45"/>
          <p:cNvSpPr txBox="1"/>
          <p:nvPr/>
        </p:nvSpPr>
        <p:spPr>
          <a:xfrm>
            <a:off x="1526650" y="1989275"/>
            <a:ext cx="3174300" cy="3411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333336"/>
              </a:buClr>
              <a:buFont typeface="Roboto Condensed"/>
              <a:buNone/>
            </a:pPr>
            <a:r>
              <a:rPr lang="en-GB" sz="1200">
                <a:solidFill>
                  <a:srgbClr val="5F6368"/>
                </a:solidFill>
                <a:latin typeface="Roboto"/>
                <a:ea typeface="Roboto"/>
                <a:cs typeface="Roboto"/>
                <a:sym typeface="Roboto"/>
              </a:rPr>
              <a:t>Placing a clear </a:t>
            </a:r>
            <a:endParaRPr sz="1200">
              <a:solidFill>
                <a:srgbClr val="5F6368"/>
              </a:solidFill>
              <a:latin typeface="Roboto"/>
              <a:ea typeface="Roboto"/>
              <a:cs typeface="Roboto"/>
              <a:sym typeface="Roboto"/>
            </a:endParaRPr>
          </a:p>
          <a:p>
            <a:pPr indent="0" lvl="0" marL="0" rtl="0" algn="l">
              <a:lnSpc>
                <a:spcPct val="115000"/>
              </a:lnSpc>
              <a:spcBef>
                <a:spcPts val="0"/>
              </a:spcBef>
              <a:spcAft>
                <a:spcPts val="0"/>
              </a:spcAft>
              <a:buClr>
                <a:srgbClr val="333336"/>
              </a:buClr>
              <a:buFont typeface="Roboto Condensed"/>
              <a:buNone/>
            </a:pPr>
            <a:r>
              <a:rPr b="1" lang="en-GB" sz="1200">
                <a:solidFill>
                  <a:srgbClr val="00BFA5"/>
                </a:solidFill>
                <a:latin typeface="Roboto"/>
                <a:ea typeface="Roboto"/>
                <a:cs typeface="Roboto"/>
                <a:sym typeface="Roboto"/>
              </a:rPr>
              <a:t>call-to-action above the fold</a:t>
            </a:r>
            <a:endParaRPr b="1" sz="1200">
              <a:solidFill>
                <a:srgbClr val="00BFA5"/>
              </a:solidFill>
              <a:latin typeface="Roboto"/>
              <a:ea typeface="Roboto"/>
              <a:cs typeface="Roboto"/>
              <a:sym typeface="Roboto"/>
            </a:endParaRPr>
          </a:p>
        </p:txBody>
      </p:sp>
      <p:sp>
        <p:nvSpPr>
          <p:cNvPr id="693" name="Google Shape;693;p45"/>
          <p:cNvSpPr/>
          <p:nvPr/>
        </p:nvSpPr>
        <p:spPr>
          <a:xfrm>
            <a:off x="7086075" y="1684075"/>
            <a:ext cx="191400" cy="143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5"/>
          <p:cNvSpPr/>
          <p:nvPr/>
        </p:nvSpPr>
        <p:spPr>
          <a:xfrm>
            <a:off x="7048715" y="1719250"/>
            <a:ext cx="1390500" cy="214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5"/>
          <p:cNvSpPr/>
          <p:nvPr/>
        </p:nvSpPr>
        <p:spPr>
          <a:xfrm>
            <a:off x="7106625" y="3170638"/>
            <a:ext cx="1271100" cy="6096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
                <a:solidFill>
                  <a:srgbClr val="FFFFFF"/>
                </a:solidFill>
                <a:latin typeface="Roboto"/>
                <a:ea typeface="Roboto"/>
                <a:cs typeface="Roboto"/>
                <a:sym typeface="Roboto"/>
              </a:rPr>
              <a:t>Why enroll today?</a:t>
            </a:r>
            <a:endParaRPr b="1" sz="600">
              <a:solidFill>
                <a:srgbClr val="FFFFFF"/>
              </a:solidFill>
              <a:latin typeface="Roboto"/>
              <a:ea typeface="Roboto"/>
              <a:cs typeface="Roboto"/>
              <a:sym typeface="Roboto"/>
            </a:endParaRPr>
          </a:p>
          <a:p>
            <a:pPr indent="0" lvl="0" marL="0" rtl="0" algn="l">
              <a:spcBef>
                <a:spcPts val="0"/>
              </a:spcBef>
              <a:spcAft>
                <a:spcPts val="0"/>
              </a:spcAft>
              <a:buNone/>
            </a:pPr>
            <a:r>
              <a:t/>
            </a:r>
            <a:endParaRPr b="1" sz="600">
              <a:solidFill>
                <a:srgbClr val="FFFFFF"/>
              </a:solidFill>
              <a:latin typeface="Roboto"/>
              <a:ea typeface="Roboto"/>
              <a:cs typeface="Roboto"/>
              <a:sym typeface="Roboto"/>
            </a:endParaRPr>
          </a:p>
          <a:p>
            <a:pPr indent="0" lvl="0" marL="0" rtl="0" algn="l">
              <a:spcBef>
                <a:spcPts val="0"/>
              </a:spcBef>
              <a:spcAft>
                <a:spcPts val="0"/>
              </a:spcAft>
              <a:buNone/>
            </a:pPr>
            <a:r>
              <a:rPr lang="en-GB" sz="500">
                <a:solidFill>
                  <a:srgbClr val="FFFFFF"/>
                </a:solidFill>
                <a:latin typeface="Roboto"/>
                <a:ea typeface="Roboto"/>
                <a:cs typeface="Roboto"/>
                <a:sym typeface="Roboto"/>
              </a:rPr>
              <a:t>Ranked top 30 university in '18</a:t>
            </a:r>
            <a:endParaRPr sz="500">
              <a:solidFill>
                <a:srgbClr val="FFFFFF"/>
              </a:solidFill>
              <a:latin typeface="Roboto"/>
              <a:ea typeface="Roboto"/>
              <a:cs typeface="Roboto"/>
              <a:sym typeface="Roboto"/>
            </a:endParaRPr>
          </a:p>
          <a:p>
            <a:pPr indent="0" lvl="0" marL="0" rtl="0" algn="l">
              <a:spcBef>
                <a:spcPts val="0"/>
              </a:spcBef>
              <a:spcAft>
                <a:spcPts val="0"/>
              </a:spcAft>
              <a:buClr>
                <a:srgbClr val="000000"/>
              </a:buClr>
              <a:buSzPts val="1100"/>
              <a:buFont typeface="Arial"/>
              <a:buNone/>
            </a:pPr>
            <a:r>
              <a:rPr lang="en-GB" sz="500">
                <a:solidFill>
                  <a:srgbClr val="FFFFFF"/>
                </a:solidFill>
                <a:latin typeface="Roboto"/>
                <a:ea typeface="Roboto"/>
                <a:cs typeface="Roboto"/>
                <a:sym typeface="Roboto"/>
              </a:rPr>
              <a:t>Flexible online and onsite schedule</a:t>
            </a:r>
            <a:endParaRPr sz="500">
              <a:solidFill>
                <a:srgbClr val="FFFFFF"/>
              </a:solidFill>
              <a:latin typeface="Roboto"/>
              <a:ea typeface="Roboto"/>
              <a:cs typeface="Roboto"/>
              <a:sym typeface="Roboto"/>
            </a:endParaRPr>
          </a:p>
          <a:p>
            <a:pPr indent="0" lvl="0" marL="0" rtl="0" algn="l">
              <a:spcBef>
                <a:spcPts val="0"/>
              </a:spcBef>
              <a:spcAft>
                <a:spcPts val="0"/>
              </a:spcAft>
              <a:buNone/>
            </a:pPr>
            <a:r>
              <a:rPr lang="en-GB" sz="500">
                <a:solidFill>
                  <a:srgbClr val="FFFFFF"/>
                </a:solidFill>
                <a:latin typeface="Roboto"/>
                <a:ea typeface="Roboto"/>
                <a:cs typeface="Roboto"/>
                <a:sym typeface="Roboto"/>
              </a:rPr>
              <a:t>90% recent graduates debt-free</a:t>
            </a:r>
            <a:endParaRPr sz="500">
              <a:solidFill>
                <a:srgbClr val="FFFFFF"/>
              </a:solidFill>
              <a:latin typeface="Roboto"/>
              <a:ea typeface="Roboto"/>
              <a:cs typeface="Roboto"/>
              <a:sym typeface="Roboto"/>
            </a:endParaRPr>
          </a:p>
          <a:p>
            <a:pPr indent="0" lvl="0" marL="0" rtl="0" algn="l">
              <a:spcBef>
                <a:spcPts val="0"/>
              </a:spcBef>
              <a:spcAft>
                <a:spcPts val="0"/>
              </a:spcAft>
              <a:buNone/>
            </a:pPr>
            <a:r>
              <a:t/>
            </a:r>
            <a:endParaRPr sz="600">
              <a:solidFill>
                <a:srgbClr val="FFFFFF"/>
              </a:solidFill>
              <a:latin typeface="Roboto"/>
              <a:ea typeface="Roboto"/>
              <a:cs typeface="Roboto"/>
              <a:sym typeface="Roboto"/>
            </a:endParaRPr>
          </a:p>
          <a:p>
            <a:pPr indent="0" lvl="0" marL="0" rtl="0" algn="l">
              <a:spcBef>
                <a:spcPts val="0"/>
              </a:spcBef>
              <a:spcAft>
                <a:spcPts val="0"/>
              </a:spcAft>
              <a:buNone/>
            </a:pPr>
            <a:r>
              <a:t/>
            </a:r>
            <a:endParaRPr b="1" sz="600">
              <a:solidFill>
                <a:srgbClr val="FFFFFF"/>
              </a:solidFill>
              <a:latin typeface="Roboto"/>
              <a:ea typeface="Roboto"/>
              <a:cs typeface="Roboto"/>
              <a:sym typeface="Roboto"/>
            </a:endParaRPr>
          </a:p>
        </p:txBody>
      </p:sp>
      <p:sp>
        <p:nvSpPr>
          <p:cNvPr id="696" name="Google Shape;696;p45"/>
          <p:cNvSpPr/>
          <p:nvPr/>
        </p:nvSpPr>
        <p:spPr>
          <a:xfrm>
            <a:off x="7106625" y="2977675"/>
            <a:ext cx="1260000" cy="143700"/>
          </a:xfrm>
          <a:prstGeom prst="rect">
            <a:avLst/>
          </a:prstGeom>
          <a:solidFill>
            <a:srgbClr val="008F7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500">
                <a:solidFill>
                  <a:srgbClr val="FFFFFF"/>
                </a:solidFill>
                <a:latin typeface="Google Sans"/>
                <a:ea typeface="Google Sans"/>
                <a:cs typeface="Google Sans"/>
                <a:sym typeface="Google Sans"/>
              </a:rPr>
              <a:t>Talk to our admission team</a:t>
            </a:r>
            <a:endParaRPr b="1" sz="500">
              <a:solidFill>
                <a:srgbClr val="FFFFFF"/>
              </a:solidFill>
              <a:latin typeface="Google Sans"/>
              <a:ea typeface="Google Sans"/>
              <a:cs typeface="Google Sans"/>
              <a:sym typeface="Google Sans"/>
            </a:endParaRPr>
          </a:p>
        </p:txBody>
      </p:sp>
      <p:sp>
        <p:nvSpPr>
          <p:cNvPr id="697" name="Google Shape;697;p45"/>
          <p:cNvSpPr/>
          <p:nvPr/>
        </p:nvSpPr>
        <p:spPr>
          <a:xfrm>
            <a:off x="7092951" y="1947250"/>
            <a:ext cx="1125600" cy="821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800">
                <a:latin typeface="Google Sans"/>
                <a:ea typeface="Google Sans"/>
                <a:cs typeface="Google Sans"/>
                <a:sym typeface="Google Sans"/>
              </a:rPr>
              <a:t>Your future </a:t>
            </a:r>
            <a:br>
              <a:rPr lang="en-GB" sz="800">
                <a:latin typeface="Google Sans"/>
                <a:ea typeface="Google Sans"/>
                <a:cs typeface="Google Sans"/>
                <a:sym typeface="Google Sans"/>
              </a:rPr>
            </a:br>
            <a:r>
              <a:rPr b="1" lang="en-GB" sz="1000">
                <a:solidFill>
                  <a:srgbClr val="00BFA5"/>
                </a:solidFill>
                <a:latin typeface="Google Sans"/>
                <a:ea typeface="Google Sans"/>
                <a:cs typeface="Google Sans"/>
                <a:sym typeface="Google Sans"/>
              </a:rPr>
              <a:t>starts today.</a:t>
            </a:r>
            <a:r>
              <a:rPr lang="en-GB" sz="1000">
                <a:solidFill>
                  <a:srgbClr val="00BFA5"/>
                </a:solidFill>
                <a:latin typeface="Google Sans"/>
                <a:ea typeface="Google Sans"/>
                <a:cs typeface="Google Sans"/>
                <a:sym typeface="Google Sans"/>
              </a:rPr>
              <a:t> </a:t>
            </a:r>
            <a:endParaRPr sz="1000">
              <a:solidFill>
                <a:srgbClr val="00BFA5"/>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800">
              <a:latin typeface="Google Sans"/>
              <a:ea typeface="Google Sans"/>
              <a:cs typeface="Google Sans"/>
              <a:sym typeface="Google Sans"/>
            </a:endParaRPr>
          </a:p>
          <a:p>
            <a:pPr indent="0" lvl="0" marL="0" rtl="0" algn="l">
              <a:lnSpc>
                <a:spcPct val="115000"/>
              </a:lnSpc>
              <a:spcBef>
                <a:spcPts val="0"/>
              </a:spcBef>
              <a:spcAft>
                <a:spcPts val="0"/>
              </a:spcAft>
              <a:buNone/>
            </a:pPr>
            <a:r>
              <a:rPr lang="en-GB" sz="600">
                <a:latin typeface="Google Sans"/>
                <a:ea typeface="Google Sans"/>
                <a:cs typeface="Google Sans"/>
                <a:sym typeface="Google Sans"/>
              </a:rPr>
              <a:t>Learn more about our courses and </a:t>
            </a:r>
            <a:r>
              <a:rPr b="1" lang="en-GB" sz="600">
                <a:latin typeface="Google Sans"/>
                <a:ea typeface="Google Sans"/>
                <a:cs typeface="Google Sans"/>
                <a:sym typeface="Google Sans"/>
              </a:rPr>
              <a:t>choose the one that is right for you.</a:t>
            </a:r>
            <a:endParaRPr b="1" sz="600">
              <a:latin typeface="Google Sans"/>
              <a:ea typeface="Google Sans"/>
              <a:cs typeface="Google Sans"/>
              <a:sym typeface="Google Sans"/>
            </a:endParaRPr>
          </a:p>
        </p:txBody>
      </p:sp>
      <p:cxnSp>
        <p:nvCxnSpPr>
          <p:cNvPr id="698" name="Google Shape;698;p45"/>
          <p:cNvCxnSpPr/>
          <p:nvPr/>
        </p:nvCxnSpPr>
        <p:spPr>
          <a:xfrm>
            <a:off x="6431311" y="3482107"/>
            <a:ext cx="585000" cy="7800"/>
          </a:xfrm>
          <a:prstGeom prst="straightConnector1">
            <a:avLst/>
          </a:prstGeom>
          <a:noFill/>
          <a:ln cap="flat" cmpd="sng" w="28575">
            <a:solidFill>
              <a:schemeClr val="accent3"/>
            </a:solidFill>
            <a:prstDash val="solid"/>
            <a:round/>
            <a:headEnd len="med" w="med" type="none"/>
            <a:tailEnd len="med" w="med" type="oval"/>
          </a:ln>
        </p:spPr>
      </p:cxnSp>
      <p:sp>
        <p:nvSpPr>
          <p:cNvPr id="699" name="Google Shape;699;p45"/>
          <p:cNvSpPr txBox="1"/>
          <p:nvPr/>
        </p:nvSpPr>
        <p:spPr>
          <a:xfrm>
            <a:off x="5428950" y="3349657"/>
            <a:ext cx="974700" cy="264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100">
                <a:solidFill>
                  <a:srgbClr val="3C4043"/>
                </a:solidFill>
                <a:latin typeface="Google Sans"/>
                <a:ea typeface="Google Sans"/>
                <a:cs typeface="Google Sans"/>
                <a:sym typeface="Google Sans"/>
              </a:rPr>
              <a:t>Value Prop</a:t>
            </a:r>
            <a:endParaRPr sz="1100">
              <a:solidFill>
                <a:srgbClr val="3C4043"/>
              </a:solidFill>
              <a:latin typeface="Google Sans"/>
              <a:ea typeface="Google Sans"/>
              <a:cs typeface="Google Sans"/>
              <a:sym typeface="Google Sans"/>
            </a:endParaRPr>
          </a:p>
        </p:txBody>
      </p:sp>
      <p:cxnSp>
        <p:nvCxnSpPr>
          <p:cNvPr id="700" name="Google Shape;700;p45"/>
          <p:cNvCxnSpPr/>
          <p:nvPr/>
        </p:nvCxnSpPr>
        <p:spPr>
          <a:xfrm>
            <a:off x="6431311" y="2180793"/>
            <a:ext cx="585000" cy="7800"/>
          </a:xfrm>
          <a:prstGeom prst="straightConnector1">
            <a:avLst/>
          </a:prstGeom>
          <a:noFill/>
          <a:ln cap="flat" cmpd="sng" w="28575">
            <a:solidFill>
              <a:srgbClr val="00BFA5"/>
            </a:solidFill>
            <a:prstDash val="solid"/>
            <a:round/>
            <a:headEnd len="med" w="med" type="none"/>
            <a:tailEnd len="med" w="med" type="oval"/>
          </a:ln>
        </p:spPr>
      </p:cxnSp>
      <p:sp>
        <p:nvSpPr>
          <p:cNvPr id="701" name="Google Shape;701;p45"/>
          <p:cNvSpPr txBox="1"/>
          <p:nvPr/>
        </p:nvSpPr>
        <p:spPr>
          <a:xfrm>
            <a:off x="5309850" y="2050063"/>
            <a:ext cx="1093800" cy="264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100">
                <a:solidFill>
                  <a:srgbClr val="3C4043"/>
                </a:solidFill>
                <a:latin typeface="Google Sans"/>
                <a:ea typeface="Google Sans"/>
                <a:cs typeface="Google Sans"/>
                <a:sym typeface="Google Sans"/>
              </a:rPr>
              <a:t>Call-to-action</a:t>
            </a:r>
            <a:endParaRPr sz="1100">
              <a:solidFill>
                <a:srgbClr val="3C4043"/>
              </a:solidFill>
              <a:latin typeface="Google Sans"/>
              <a:ea typeface="Google Sans"/>
              <a:cs typeface="Google Sans"/>
              <a:sym typeface="Google Sans"/>
            </a:endParaRPr>
          </a:p>
        </p:txBody>
      </p:sp>
      <p:cxnSp>
        <p:nvCxnSpPr>
          <p:cNvPr id="702" name="Google Shape;702;p45"/>
          <p:cNvCxnSpPr/>
          <p:nvPr/>
        </p:nvCxnSpPr>
        <p:spPr>
          <a:xfrm>
            <a:off x="6470301" y="3989770"/>
            <a:ext cx="1998900" cy="2700"/>
          </a:xfrm>
          <a:prstGeom prst="straightConnector1">
            <a:avLst/>
          </a:prstGeom>
          <a:noFill/>
          <a:ln cap="flat" cmpd="sng" w="19050">
            <a:solidFill>
              <a:schemeClr val="accent2"/>
            </a:solidFill>
            <a:prstDash val="dash"/>
            <a:round/>
            <a:headEnd len="med" w="med" type="none"/>
            <a:tailEnd len="med" w="med" type="none"/>
          </a:ln>
        </p:spPr>
      </p:cxnSp>
      <p:sp>
        <p:nvSpPr>
          <p:cNvPr id="703" name="Google Shape;703;p45"/>
          <p:cNvSpPr txBox="1"/>
          <p:nvPr/>
        </p:nvSpPr>
        <p:spPr>
          <a:xfrm>
            <a:off x="5132550" y="3855639"/>
            <a:ext cx="1271100" cy="264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i="1" lang="en-GB" sz="1000">
                <a:solidFill>
                  <a:srgbClr val="3C4043"/>
                </a:solidFill>
                <a:latin typeface="Google Sans"/>
                <a:ea typeface="Google Sans"/>
                <a:cs typeface="Google Sans"/>
                <a:sym typeface="Google Sans"/>
              </a:rPr>
              <a:t>Above the Fold</a:t>
            </a:r>
            <a:endParaRPr i="1" sz="1000">
              <a:solidFill>
                <a:srgbClr val="3C4043"/>
              </a:solidFill>
              <a:latin typeface="Google Sans"/>
              <a:ea typeface="Google Sans"/>
              <a:cs typeface="Google Sans"/>
              <a:sym typeface="Google Sans"/>
            </a:endParaRPr>
          </a:p>
        </p:txBody>
      </p:sp>
      <p:cxnSp>
        <p:nvCxnSpPr>
          <p:cNvPr id="704" name="Google Shape;704;p45"/>
          <p:cNvCxnSpPr/>
          <p:nvPr/>
        </p:nvCxnSpPr>
        <p:spPr>
          <a:xfrm>
            <a:off x="6431311" y="3033869"/>
            <a:ext cx="585000" cy="7800"/>
          </a:xfrm>
          <a:prstGeom prst="straightConnector1">
            <a:avLst/>
          </a:prstGeom>
          <a:noFill/>
          <a:ln cap="flat" cmpd="sng" w="28575">
            <a:solidFill>
              <a:srgbClr val="008F7C"/>
            </a:solidFill>
            <a:prstDash val="solid"/>
            <a:round/>
            <a:headEnd len="med" w="med" type="none"/>
            <a:tailEnd len="med" w="med" type="oval"/>
          </a:ln>
        </p:spPr>
      </p:cxnSp>
      <p:sp>
        <p:nvSpPr>
          <p:cNvPr id="705" name="Google Shape;705;p45"/>
          <p:cNvSpPr txBox="1"/>
          <p:nvPr/>
        </p:nvSpPr>
        <p:spPr>
          <a:xfrm>
            <a:off x="5428950" y="2900731"/>
            <a:ext cx="974700" cy="264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1100">
                <a:solidFill>
                  <a:srgbClr val="3C4043"/>
                </a:solidFill>
                <a:latin typeface="Google Sans"/>
                <a:ea typeface="Google Sans"/>
                <a:cs typeface="Google Sans"/>
                <a:sym typeface="Google Sans"/>
              </a:rPr>
              <a:t>Contact</a:t>
            </a:r>
            <a:endParaRPr sz="1100">
              <a:solidFill>
                <a:srgbClr val="3C4043"/>
              </a:solidFill>
              <a:latin typeface="Google Sans"/>
              <a:ea typeface="Google Sans"/>
              <a:cs typeface="Google Sans"/>
              <a:sym typeface="Google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46"/>
          <p:cNvSpPr txBox="1"/>
          <p:nvPr>
            <p:ph type="title"/>
          </p:nvPr>
        </p:nvSpPr>
        <p:spPr>
          <a:xfrm>
            <a:off x="678600" y="6184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Key Takeaways</a:t>
            </a:r>
            <a:endParaRPr/>
          </a:p>
        </p:txBody>
      </p:sp>
      <p:sp>
        <p:nvSpPr>
          <p:cNvPr id="711" name="Google Shape;711;p46"/>
          <p:cNvSpPr txBox="1"/>
          <p:nvPr/>
        </p:nvSpPr>
        <p:spPr>
          <a:xfrm>
            <a:off x="1998450" y="1753425"/>
            <a:ext cx="6881400" cy="22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2400">
                <a:solidFill>
                  <a:srgbClr val="3C4043"/>
                </a:solidFill>
                <a:latin typeface="Lato"/>
                <a:ea typeface="Lato"/>
                <a:cs typeface="Lato"/>
                <a:sym typeface="Lato"/>
              </a:rPr>
              <a:t>Start by</a:t>
            </a:r>
            <a:r>
              <a:rPr lang="en-GB" sz="2400">
                <a:solidFill>
                  <a:srgbClr val="3C4043"/>
                </a:solidFill>
                <a:latin typeface="Lato"/>
                <a:ea typeface="Lato"/>
                <a:cs typeface="Lato"/>
                <a:sym typeface="Lato"/>
              </a:rPr>
              <a:t> </a:t>
            </a:r>
            <a:r>
              <a:rPr lang="en-GB" sz="2400">
                <a:solidFill>
                  <a:schemeClr val="dk1"/>
                </a:solidFill>
                <a:latin typeface="Lato"/>
                <a:ea typeface="Lato"/>
                <a:cs typeface="Lato"/>
                <a:sym typeface="Lato"/>
              </a:rPr>
              <a:t>defining what is a  quality lead is for you</a:t>
            </a:r>
            <a:endParaRPr sz="24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2400">
              <a:solidFill>
                <a:srgbClr val="3C4043"/>
              </a:solidFill>
              <a:latin typeface="Lato"/>
              <a:ea typeface="Lato"/>
              <a:cs typeface="Lato"/>
              <a:sym typeface="Lato"/>
            </a:endParaRPr>
          </a:p>
          <a:p>
            <a:pPr indent="0" lvl="0" marL="0" rtl="0" algn="l">
              <a:lnSpc>
                <a:spcPct val="115000"/>
              </a:lnSpc>
              <a:spcBef>
                <a:spcPts val="0"/>
              </a:spcBef>
              <a:spcAft>
                <a:spcPts val="0"/>
              </a:spcAft>
              <a:buNone/>
            </a:pPr>
            <a:r>
              <a:rPr lang="en-GB" sz="2400">
                <a:solidFill>
                  <a:srgbClr val="3C4043"/>
                </a:solidFill>
                <a:latin typeface="Lato"/>
                <a:ea typeface="Lato"/>
                <a:cs typeface="Lato"/>
                <a:sym typeface="Lato"/>
              </a:rPr>
              <a:t>Understand your</a:t>
            </a:r>
            <a:r>
              <a:rPr lang="en-GB" sz="2400">
                <a:solidFill>
                  <a:srgbClr val="3C4043"/>
                </a:solidFill>
                <a:latin typeface="Lato"/>
                <a:ea typeface="Lato"/>
                <a:cs typeface="Lato"/>
                <a:sym typeface="Lato"/>
              </a:rPr>
              <a:t> </a:t>
            </a:r>
            <a:r>
              <a:rPr lang="en-GB" sz="2400">
                <a:solidFill>
                  <a:schemeClr val="dk1"/>
                </a:solidFill>
                <a:latin typeface="Lato"/>
                <a:ea typeface="Lato"/>
                <a:cs typeface="Lato"/>
                <a:sym typeface="Lato"/>
              </a:rPr>
              <a:t>target audience</a:t>
            </a:r>
            <a:r>
              <a:rPr lang="en-GB" sz="2400">
                <a:solidFill>
                  <a:srgbClr val="3C4043"/>
                </a:solidFill>
                <a:latin typeface="Lato"/>
                <a:ea typeface="Lato"/>
                <a:cs typeface="Lato"/>
                <a:sym typeface="Lato"/>
              </a:rPr>
              <a:t> </a:t>
            </a:r>
            <a:endParaRPr sz="24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24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GB" sz="2400">
                <a:solidFill>
                  <a:srgbClr val="3C4043"/>
                </a:solidFill>
                <a:latin typeface="Lato"/>
                <a:ea typeface="Lato"/>
                <a:cs typeface="Lato"/>
                <a:sym typeface="Lato"/>
              </a:rPr>
              <a:t>Keep it simple </a:t>
            </a:r>
            <a:r>
              <a:rPr lang="en-GB" sz="2400">
                <a:solidFill>
                  <a:schemeClr val="dk1"/>
                </a:solidFill>
                <a:latin typeface="Lato"/>
                <a:ea typeface="Lato"/>
                <a:cs typeface="Lato"/>
                <a:sym typeface="Lato"/>
              </a:rPr>
              <a:t>at</a:t>
            </a:r>
            <a:r>
              <a:rPr lang="en-GB" sz="2400">
                <a:solidFill>
                  <a:schemeClr val="dk1"/>
                </a:solidFill>
                <a:latin typeface="Lato"/>
                <a:ea typeface="Lato"/>
                <a:cs typeface="Lato"/>
                <a:sym typeface="Lato"/>
              </a:rPr>
              <a:t> scale</a:t>
            </a:r>
            <a:endParaRPr b="1" sz="2400">
              <a:solidFill>
                <a:schemeClr val="dk1"/>
              </a:solidFill>
              <a:latin typeface="Lato"/>
              <a:ea typeface="Lato"/>
              <a:cs typeface="Lato"/>
              <a:sym typeface="Lato"/>
            </a:endParaRPr>
          </a:p>
          <a:p>
            <a:pPr indent="0" lvl="0" marL="0" rtl="0" algn="l">
              <a:lnSpc>
                <a:spcPct val="115000"/>
              </a:lnSpc>
              <a:spcBef>
                <a:spcPts val="0"/>
              </a:spcBef>
              <a:spcAft>
                <a:spcPts val="0"/>
              </a:spcAft>
              <a:buNone/>
            </a:pPr>
            <a:r>
              <a:rPr b="1" lang="en-GB" sz="2400">
                <a:solidFill>
                  <a:srgbClr val="3C4043"/>
                </a:solidFill>
                <a:latin typeface="Lato"/>
                <a:ea typeface="Lato"/>
                <a:cs typeface="Lato"/>
                <a:sym typeface="Lato"/>
              </a:rPr>
              <a:t>	</a:t>
            </a:r>
            <a:endParaRPr sz="2400">
              <a:solidFill>
                <a:srgbClr val="3C4043"/>
              </a:solidFill>
              <a:latin typeface="Lato"/>
              <a:ea typeface="Lato"/>
              <a:cs typeface="Lato"/>
              <a:sym typeface="Lato"/>
            </a:endParaRPr>
          </a:p>
        </p:txBody>
      </p:sp>
      <p:sp>
        <p:nvSpPr>
          <p:cNvPr id="712" name="Google Shape;712;p46"/>
          <p:cNvSpPr/>
          <p:nvPr/>
        </p:nvSpPr>
        <p:spPr>
          <a:xfrm>
            <a:off x="1182145" y="1763356"/>
            <a:ext cx="563100" cy="563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Lato"/>
                <a:ea typeface="Lato"/>
                <a:cs typeface="Lato"/>
                <a:sym typeface="Lato"/>
              </a:rPr>
              <a:t>1</a:t>
            </a:r>
            <a:endParaRPr sz="2400">
              <a:solidFill>
                <a:srgbClr val="FFFFFF"/>
              </a:solidFill>
              <a:latin typeface="Lato"/>
              <a:ea typeface="Lato"/>
              <a:cs typeface="Lato"/>
              <a:sym typeface="Lato"/>
            </a:endParaRPr>
          </a:p>
        </p:txBody>
      </p:sp>
      <p:sp>
        <p:nvSpPr>
          <p:cNvPr id="713" name="Google Shape;713;p46"/>
          <p:cNvSpPr/>
          <p:nvPr/>
        </p:nvSpPr>
        <p:spPr>
          <a:xfrm>
            <a:off x="1182162" y="2574037"/>
            <a:ext cx="563100" cy="563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Lato"/>
                <a:ea typeface="Lato"/>
                <a:cs typeface="Lato"/>
                <a:sym typeface="Lato"/>
              </a:rPr>
              <a:t>2</a:t>
            </a:r>
            <a:endParaRPr sz="2400">
              <a:solidFill>
                <a:srgbClr val="FFFFFF"/>
              </a:solidFill>
              <a:latin typeface="Lato"/>
              <a:ea typeface="Lato"/>
              <a:cs typeface="Lato"/>
              <a:sym typeface="Lato"/>
            </a:endParaRPr>
          </a:p>
        </p:txBody>
      </p:sp>
      <p:sp>
        <p:nvSpPr>
          <p:cNvPr id="714" name="Google Shape;714;p46"/>
          <p:cNvSpPr/>
          <p:nvPr/>
        </p:nvSpPr>
        <p:spPr>
          <a:xfrm>
            <a:off x="1182157" y="3403087"/>
            <a:ext cx="563100" cy="563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Lato"/>
                <a:ea typeface="Lato"/>
                <a:cs typeface="Lato"/>
                <a:sym typeface="Lato"/>
              </a:rPr>
              <a:t>3</a:t>
            </a:r>
            <a:endParaRPr sz="2400">
              <a:solidFill>
                <a:srgbClr val="FFFFFF"/>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47"/>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800">
                <a:solidFill>
                  <a:srgbClr val="000000"/>
                </a:solidFill>
              </a:rPr>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1"/>
          <p:cNvSpPr txBox="1"/>
          <p:nvPr>
            <p:ph type="title"/>
          </p:nvPr>
        </p:nvSpPr>
        <p:spPr>
          <a:xfrm>
            <a:off x="678600" y="6184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we’ll cover today</a:t>
            </a:r>
            <a:endParaRPr/>
          </a:p>
        </p:txBody>
      </p:sp>
      <p:sp>
        <p:nvSpPr>
          <p:cNvPr id="162" name="Google Shape;162;p21"/>
          <p:cNvSpPr txBox="1"/>
          <p:nvPr/>
        </p:nvSpPr>
        <p:spPr>
          <a:xfrm>
            <a:off x="1998455" y="1753424"/>
            <a:ext cx="5049000" cy="22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2400">
                <a:solidFill>
                  <a:schemeClr val="dk1"/>
                </a:solidFill>
                <a:latin typeface="Lato"/>
                <a:ea typeface="Lato"/>
                <a:cs typeface="Lato"/>
                <a:sym typeface="Lato"/>
              </a:rPr>
              <a:t>D</a:t>
            </a:r>
            <a:r>
              <a:rPr lang="en-GB" sz="2400">
                <a:solidFill>
                  <a:schemeClr val="dk1"/>
                </a:solidFill>
                <a:latin typeface="Lato"/>
                <a:ea typeface="Lato"/>
                <a:cs typeface="Lato"/>
                <a:sym typeface="Lato"/>
              </a:rPr>
              <a:t>efining what a quality lead is</a:t>
            </a:r>
            <a:endParaRPr sz="24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2400">
              <a:solidFill>
                <a:srgbClr val="3C4043"/>
              </a:solidFill>
              <a:latin typeface="Lato"/>
              <a:ea typeface="Lato"/>
              <a:cs typeface="Lato"/>
              <a:sym typeface="Lato"/>
            </a:endParaRPr>
          </a:p>
          <a:p>
            <a:pPr indent="0" lvl="0" marL="0" rtl="0" algn="l">
              <a:lnSpc>
                <a:spcPct val="115000"/>
              </a:lnSpc>
              <a:spcBef>
                <a:spcPts val="0"/>
              </a:spcBef>
              <a:spcAft>
                <a:spcPts val="0"/>
              </a:spcAft>
              <a:buNone/>
            </a:pPr>
            <a:r>
              <a:rPr lang="en-GB" sz="2400">
                <a:solidFill>
                  <a:schemeClr val="dk1"/>
                </a:solidFill>
                <a:latin typeface="Lato"/>
                <a:ea typeface="Lato"/>
                <a:cs typeface="Lato"/>
                <a:sym typeface="Lato"/>
              </a:rPr>
              <a:t>How to</a:t>
            </a:r>
            <a:r>
              <a:rPr lang="en-GB" sz="2400">
                <a:solidFill>
                  <a:srgbClr val="3C4043"/>
                </a:solidFill>
                <a:latin typeface="Lato"/>
                <a:ea typeface="Lato"/>
                <a:cs typeface="Lato"/>
                <a:sym typeface="Lato"/>
              </a:rPr>
              <a:t> </a:t>
            </a:r>
            <a:r>
              <a:rPr lang="en-GB" sz="2400">
                <a:solidFill>
                  <a:schemeClr val="dk1"/>
                </a:solidFill>
                <a:latin typeface="Lato"/>
                <a:ea typeface="Lato"/>
                <a:cs typeface="Lato"/>
                <a:sym typeface="Lato"/>
              </a:rPr>
              <a:t>find those leads</a:t>
            </a:r>
            <a:endParaRPr sz="24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2400">
              <a:solidFill>
                <a:srgbClr val="3C4043"/>
              </a:solidFill>
              <a:latin typeface="Lato"/>
              <a:ea typeface="Lato"/>
              <a:cs typeface="Lato"/>
              <a:sym typeface="Lato"/>
            </a:endParaRPr>
          </a:p>
          <a:p>
            <a:pPr indent="0" lvl="0" marL="0" rtl="0" algn="l">
              <a:lnSpc>
                <a:spcPct val="115000"/>
              </a:lnSpc>
              <a:spcBef>
                <a:spcPts val="0"/>
              </a:spcBef>
              <a:spcAft>
                <a:spcPts val="0"/>
              </a:spcAft>
              <a:buNone/>
            </a:pPr>
            <a:r>
              <a:rPr lang="en-GB" sz="2400">
                <a:solidFill>
                  <a:schemeClr val="dk1"/>
                </a:solidFill>
                <a:latin typeface="Lato"/>
                <a:ea typeface="Lato"/>
                <a:cs typeface="Lato"/>
                <a:sym typeface="Lato"/>
              </a:rPr>
              <a:t>Keep it simple</a:t>
            </a:r>
            <a:r>
              <a:rPr lang="en-GB" sz="2400">
                <a:solidFill>
                  <a:schemeClr val="dk1"/>
                </a:solidFill>
                <a:latin typeface="Lato"/>
                <a:ea typeface="Lato"/>
                <a:cs typeface="Lato"/>
                <a:sym typeface="Lato"/>
              </a:rPr>
              <a:t> to drive scale</a:t>
            </a:r>
            <a:endParaRPr b="1" sz="2400">
              <a:solidFill>
                <a:schemeClr val="dk1"/>
              </a:solidFill>
              <a:latin typeface="Lato"/>
              <a:ea typeface="Lato"/>
              <a:cs typeface="Lato"/>
              <a:sym typeface="Lato"/>
            </a:endParaRPr>
          </a:p>
          <a:p>
            <a:pPr indent="0" lvl="0" marL="0" rtl="0" algn="l">
              <a:lnSpc>
                <a:spcPct val="115000"/>
              </a:lnSpc>
              <a:spcBef>
                <a:spcPts val="0"/>
              </a:spcBef>
              <a:spcAft>
                <a:spcPts val="0"/>
              </a:spcAft>
              <a:buNone/>
            </a:pPr>
            <a:r>
              <a:rPr b="1" lang="en-GB" sz="2400">
                <a:solidFill>
                  <a:srgbClr val="3C4043"/>
                </a:solidFill>
                <a:latin typeface="Lato"/>
                <a:ea typeface="Lato"/>
                <a:cs typeface="Lato"/>
                <a:sym typeface="Lato"/>
              </a:rPr>
              <a:t>	</a:t>
            </a:r>
            <a:endParaRPr sz="2400">
              <a:solidFill>
                <a:srgbClr val="3C4043"/>
              </a:solidFill>
              <a:latin typeface="Lato"/>
              <a:ea typeface="Lato"/>
              <a:cs typeface="Lato"/>
              <a:sym typeface="Lato"/>
            </a:endParaRPr>
          </a:p>
        </p:txBody>
      </p:sp>
      <p:sp>
        <p:nvSpPr>
          <p:cNvPr id="163" name="Google Shape;163;p21"/>
          <p:cNvSpPr/>
          <p:nvPr/>
        </p:nvSpPr>
        <p:spPr>
          <a:xfrm>
            <a:off x="1182145" y="1763356"/>
            <a:ext cx="563100" cy="563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Lato"/>
                <a:ea typeface="Lato"/>
                <a:cs typeface="Lato"/>
                <a:sym typeface="Lato"/>
              </a:rPr>
              <a:t>1</a:t>
            </a:r>
            <a:endParaRPr sz="2400">
              <a:solidFill>
                <a:srgbClr val="FFFFFF"/>
              </a:solidFill>
              <a:latin typeface="Lato"/>
              <a:ea typeface="Lato"/>
              <a:cs typeface="Lato"/>
              <a:sym typeface="Lato"/>
            </a:endParaRPr>
          </a:p>
        </p:txBody>
      </p:sp>
      <p:sp>
        <p:nvSpPr>
          <p:cNvPr id="164" name="Google Shape;164;p21"/>
          <p:cNvSpPr/>
          <p:nvPr/>
        </p:nvSpPr>
        <p:spPr>
          <a:xfrm>
            <a:off x="1182162" y="2574037"/>
            <a:ext cx="563100" cy="563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Lato"/>
                <a:ea typeface="Lato"/>
                <a:cs typeface="Lato"/>
                <a:sym typeface="Lato"/>
              </a:rPr>
              <a:t>2</a:t>
            </a:r>
            <a:endParaRPr sz="2400">
              <a:solidFill>
                <a:srgbClr val="FFFFFF"/>
              </a:solidFill>
              <a:latin typeface="Lato"/>
              <a:ea typeface="Lato"/>
              <a:cs typeface="Lato"/>
              <a:sym typeface="Lato"/>
            </a:endParaRPr>
          </a:p>
        </p:txBody>
      </p:sp>
      <p:sp>
        <p:nvSpPr>
          <p:cNvPr id="165" name="Google Shape;165;p21"/>
          <p:cNvSpPr/>
          <p:nvPr/>
        </p:nvSpPr>
        <p:spPr>
          <a:xfrm>
            <a:off x="1182157" y="3403087"/>
            <a:ext cx="563100" cy="563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FFFFFF"/>
                </a:solidFill>
                <a:latin typeface="Lato"/>
                <a:ea typeface="Lato"/>
                <a:cs typeface="Lato"/>
                <a:sym typeface="Lato"/>
              </a:rPr>
              <a:t>3</a:t>
            </a:r>
            <a:endParaRPr sz="2400">
              <a:solidFill>
                <a:srgbClr val="FFFFFF"/>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cxnSp>
        <p:nvCxnSpPr>
          <p:cNvPr id="724" name="Google Shape;724;p48"/>
          <p:cNvCxnSpPr/>
          <p:nvPr/>
        </p:nvCxnSpPr>
        <p:spPr>
          <a:xfrm>
            <a:off x="6490366" y="2103109"/>
            <a:ext cx="0" cy="949800"/>
          </a:xfrm>
          <a:prstGeom prst="straightConnector1">
            <a:avLst/>
          </a:prstGeom>
          <a:noFill/>
          <a:ln cap="flat" cmpd="sng" w="88900">
            <a:solidFill>
              <a:srgbClr val="FCB339"/>
            </a:solidFill>
            <a:prstDash val="solid"/>
            <a:miter lim="400000"/>
            <a:headEnd len="sm" w="sm" type="none"/>
            <a:tailEnd len="sm" w="sm" type="none"/>
          </a:ln>
        </p:spPr>
      </p:cxnSp>
      <p:grpSp>
        <p:nvGrpSpPr>
          <p:cNvPr id="725" name="Google Shape;725;p48"/>
          <p:cNvGrpSpPr/>
          <p:nvPr/>
        </p:nvGrpSpPr>
        <p:grpSpPr>
          <a:xfrm rot="-5400000">
            <a:off x="1256179" y="2625580"/>
            <a:ext cx="1750342" cy="85536"/>
            <a:chOff x="2216791" y="0"/>
            <a:chExt cx="4667578" cy="228096"/>
          </a:xfrm>
        </p:grpSpPr>
        <p:cxnSp>
          <p:nvCxnSpPr>
            <p:cNvPr id="726" name="Google Shape;726;p48"/>
            <p:cNvCxnSpPr/>
            <p:nvPr/>
          </p:nvCxnSpPr>
          <p:spPr>
            <a:xfrm>
              <a:off x="2216791" y="117839"/>
              <a:ext cx="1794000" cy="0"/>
            </a:xfrm>
            <a:prstGeom prst="straightConnector1">
              <a:avLst/>
            </a:prstGeom>
            <a:noFill/>
            <a:ln cap="flat" cmpd="sng" w="88900">
              <a:solidFill>
                <a:srgbClr val="FCB339"/>
              </a:solidFill>
              <a:prstDash val="solid"/>
              <a:miter lim="400000"/>
              <a:headEnd len="sm" w="sm" type="none"/>
              <a:tailEnd len="sm" w="sm" type="none"/>
            </a:ln>
          </p:spPr>
        </p:cxnSp>
        <p:cxnSp>
          <p:nvCxnSpPr>
            <p:cNvPr id="727" name="Google Shape;727;p48"/>
            <p:cNvCxnSpPr/>
            <p:nvPr/>
          </p:nvCxnSpPr>
          <p:spPr>
            <a:xfrm>
              <a:off x="5092469" y="117839"/>
              <a:ext cx="1791900" cy="0"/>
            </a:xfrm>
            <a:prstGeom prst="straightConnector1">
              <a:avLst/>
            </a:prstGeom>
            <a:noFill/>
            <a:ln cap="flat" cmpd="sng" w="88900">
              <a:solidFill>
                <a:srgbClr val="FCB339"/>
              </a:solidFill>
              <a:prstDash val="solid"/>
              <a:miter lim="400000"/>
              <a:headEnd len="sm" w="sm" type="none"/>
              <a:tailEnd len="sm" w="sm" type="none"/>
            </a:ln>
          </p:spPr>
        </p:cxnSp>
        <p:sp>
          <p:nvSpPr>
            <p:cNvPr id="728" name="Google Shape;728;p48"/>
            <p:cNvSpPr/>
            <p:nvPr/>
          </p:nvSpPr>
          <p:spPr>
            <a:xfrm rot="5400000">
              <a:off x="4437398" y="-99873"/>
              <a:ext cx="228096" cy="427842"/>
            </a:xfrm>
            <a:custGeom>
              <a:rect b="b" l="l" r="r" t="t"/>
              <a:pathLst>
                <a:path extrusionOk="0" h="21600" w="21600">
                  <a:moveTo>
                    <a:pt x="0" y="0"/>
                  </a:moveTo>
                  <a:lnTo>
                    <a:pt x="21600" y="10617"/>
                  </a:lnTo>
                  <a:lnTo>
                    <a:pt x="506" y="21600"/>
                  </a:lnTo>
                </a:path>
              </a:pathLst>
            </a:custGeom>
            <a:noFill/>
            <a:ln cap="flat" cmpd="sng" w="6985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0" i="0" sz="1100" u="none" cap="none" strike="noStrike">
                <a:solidFill>
                  <a:srgbClr val="FFFFFF"/>
                </a:solidFill>
                <a:latin typeface="Helvetica Neue"/>
                <a:ea typeface="Helvetica Neue"/>
                <a:cs typeface="Helvetica Neue"/>
                <a:sym typeface="Helvetica Neue"/>
              </a:endParaRPr>
            </a:p>
          </p:txBody>
        </p:sp>
      </p:grpSp>
      <p:grpSp>
        <p:nvGrpSpPr>
          <p:cNvPr id="729" name="Google Shape;729;p48"/>
          <p:cNvGrpSpPr/>
          <p:nvPr/>
        </p:nvGrpSpPr>
        <p:grpSpPr>
          <a:xfrm rot="-5400000">
            <a:off x="3454872" y="2625580"/>
            <a:ext cx="1750342" cy="85536"/>
            <a:chOff x="2216791" y="0"/>
            <a:chExt cx="4667578" cy="228096"/>
          </a:xfrm>
        </p:grpSpPr>
        <p:cxnSp>
          <p:nvCxnSpPr>
            <p:cNvPr id="730" name="Google Shape;730;p48"/>
            <p:cNvCxnSpPr/>
            <p:nvPr/>
          </p:nvCxnSpPr>
          <p:spPr>
            <a:xfrm>
              <a:off x="2216791" y="117839"/>
              <a:ext cx="1794000" cy="0"/>
            </a:xfrm>
            <a:prstGeom prst="straightConnector1">
              <a:avLst/>
            </a:prstGeom>
            <a:noFill/>
            <a:ln cap="flat" cmpd="sng" w="88900">
              <a:solidFill>
                <a:srgbClr val="FCB339"/>
              </a:solidFill>
              <a:prstDash val="solid"/>
              <a:miter lim="400000"/>
              <a:headEnd len="sm" w="sm" type="none"/>
              <a:tailEnd len="sm" w="sm" type="none"/>
            </a:ln>
          </p:spPr>
        </p:cxnSp>
        <p:cxnSp>
          <p:nvCxnSpPr>
            <p:cNvPr id="731" name="Google Shape;731;p48"/>
            <p:cNvCxnSpPr/>
            <p:nvPr/>
          </p:nvCxnSpPr>
          <p:spPr>
            <a:xfrm>
              <a:off x="5092469" y="117839"/>
              <a:ext cx="1791900" cy="0"/>
            </a:xfrm>
            <a:prstGeom prst="straightConnector1">
              <a:avLst/>
            </a:prstGeom>
            <a:noFill/>
            <a:ln cap="flat" cmpd="sng" w="88900">
              <a:solidFill>
                <a:srgbClr val="FCB339"/>
              </a:solidFill>
              <a:prstDash val="solid"/>
              <a:miter lim="400000"/>
              <a:headEnd len="sm" w="sm" type="none"/>
              <a:tailEnd len="sm" w="sm" type="none"/>
            </a:ln>
          </p:spPr>
        </p:cxnSp>
        <p:sp>
          <p:nvSpPr>
            <p:cNvPr id="732" name="Google Shape;732;p48"/>
            <p:cNvSpPr/>
            <p:nvPr/>
          </p:nvSpPr>
          <p:spPr>
            <a:xfrm rot="5400000">
              <a:off x="4437398" y="-99873"/>
              <a:ext cx="228096" cy="427842"/>
            </a:xfrm>
            <a:custGeom>
              <a:rect b="b" l="l" r="r" t="t"/>
              <a:pathLst>
                <a:path extrusionOk="0" h="21600" w="21600">
                  <a:moveTo>
                    <a:pt x="0" y="0"/>
                  </a:moveTo>
                  <a:lnTo>
                    <a:pt x="21600" y="10617"/>
                  </a:lnTo>
                  <a:lnTo>
                    <a:pt x="506" y="21600"/>
                  </a:lnTo>
                </a:path>
              </a:pathLst>
            </a:custGeom>
            <a:noFill/>
            <a:ln cap="flat" cmpd="sng" w="69850">
              <a:solidFill>
                <a:srgbClr val="FFFFFF"/>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0" i="0" sz="1100" u="none" cap="none" strike="noStrike">
                <a:solidFill>
                  <a:srgbClr val="FFFFFF"/>
                </a:solidFill>
                <a:latin typeface="Helvetica Neue"/>
                <a:ea typeface="Helvetica Neue"/>
                <a:cs typeface="Helvetica Neue"/>
                <a:sym typeface="Helvetica Neue"/>
              </a:endParaRPr>
            </a:p>
          </p:txBody>
        </p:sp>
      </p:grpSp>
      <p:pic>
        <p:nvPicPr>
          <p:cNvPr descr="01_FormFill_SERP_Option2_Copy.gif" id="733" name="Google Shape;733;p48"/>
          <p:cNvPicPr preferRelativeResize="0"/>
          <p:nvPr/>
        </p:nvPicPr>
        <p:blipFill rotWithShape="1">
          <a:blip r:embed="rId3">
            <a:alphaModFix/>
          </a:blip>
          <a:srcRect b="0" l="0" r="0" t="0"/>
          <a:stretch/>
        </p:blipFill>
        <p:spPr>
          <a:xfrm>
            <a:off x="297335" y="1483519"/>
            <a:ext cx="1477001" cy="2624138"/>
          </a:xfrm>
          <a:prstGeom prst="rect">
            <a:avLst/>
          </a:prstGeom>
          <a:noFill/>
          <a:ln>
            <a:noFill/>
          </a:ln>
        </p:spPr>
      </p:pic>
      <p:pic>
        <p:nvPicPr>
          <p:cNvPr descr="Image" id="734" name="Google Shape;734;p48"/>
          <p:cNvPicPr preferRelativeResize="0"/>
          <p:nvPr/>
        </p:nvPicPr>
        <p:blipFill rotWithShape="1">
          <a:blip r:embed="rId4">
            <a:alphaModFix/>
          </a:blip>
          <a:srcRect b="3147" l="0" r="0" t="0"/>
          <a:stretch/>
        </p:blipFill>
        <p:spPr>
          <a:xfrm>
            <a:off x="148805" y="1134517"/>
            <a:ext cx="1878228" cy="3331692"/>
          </a:xfrm>
          <a:custGeom>
            <a:rect b="b" l="l" r="r" t="t"/>
            <a:pathLst>
              <a:path extrusionOk="0" h="21600" w="21600">
                <a:moveTo>
                  <a:pt x="0" y="0"/>
                </a:moveTo>
                <a:lnTo>
                  <a:pt x="0" y="11151"/>
                </a:lnTo>
                <a:lnTo>
                  <a:pt x="0" y="21600"/>
                </a:lnTo>
                <a:lnTo>
                  <a:pt x="21600" y="21600"/>
                </a:lnTo>
                <a:lnTo>
                  <a:pt x="21600" y="11151"/>
                </a:lnTo>
                <a:lnTo>
                  <a:pt x="21600" y="0"/>
                </a:lnTo>
                <a:lnTo>
                  <a:pt x="10800" y="0"/>
                </a:lnTo>
                <a:lnTo>
                  <a:pt x="0" y="0"/>
                </a:lnTo>
                <a:close/>
                <a:moveTo>
                  <a:pt x="1872" y="2354"/>
                </a:moveTo>
                <a:lnTo>
                  <a:pt x="10177" y="2354"/>
                </a:lnTo>
                <a:lnTo>
                  <a:pt x="18480" y="2354"/>
                </a:lnTo>
                <a:lnTo>
                  <a:pt x="18505" y="10878"/>
                </a:lnTo>
                <a:cubicBezTo>
                  <a:pt x="18520" y="15945"/>
                  <a:pt x="18494" y="19421"/>
                  <a:pt x="18442" y="19450"/>
                </a:cubicBezTo>
                <a:cubicBezTo>
                  <a:pt x="18318" y="19520"/>
                  <a:pt x="1906" y="19531"/>
                  <a:pt x="1859" y="19461"/>
                </a:cubicBezTo>
                <a:cubicBezTo>
                  <a:pt x="1839" y="19431"/>
                  <a:pt x="1833" y="15570"/>
                  <a:pt x="1847" y="10881"/>
                </a:cubicBezTo>
                <a:lnTo>
                  <a:pt x="1872" y="2354"/>
                </a:lnTo>
                <a:close/>
              </a:path>
            </a:pathLst>
          </a:custGeom>
          <a:noFill/>
          <a:ln>
            <a:noFill/>
          </a:ln>
        </p:spPr>
      </p:pic>
      <p:pic>
        <p:nvPicPr>
          <p:cNvPr descr="02_FormFill_Form1.gif" id="735" name="Google Shape;735;p48"/>
          <p:cNvPicPr preferRelativeResize="0"/>
          <p:nvPr/>
        </p:nvPicPr>
        <p:blipFill rotWithShape="1">
          <a:blip r:embed="rId5">
            <a:alphaModFix/>
          </a:blip>
          <a:srcRect b="0" l="0" r="0" t="0"/>
          <a:stretch/>
        </p:blipFill>
        <p:spPr>
          <a:xfrm>
            <a:off x="2497893" y="1483519"/>
            <a:ext cx="1465611" cy="2603902"/>
          </a:xfrm>
          <a:prstGeom prst="rect">
            <a:avLst/>
          </a:prstGeom>
          <a:noFill/>
          <a:ln>
            <a:noFill/>
          </a:ln>
        </p:spPr>
      </p:pic>
      <p:pic>
        <p:nvPicPr>
          <p:cNvPr descr="Image" id="736" name="Google Shape;736;p48"/>
          <p:cNvPicPr preferRelativeResize="0"/>
          <p:nvPr/>
        </p:nvPicPr>
        <p:blipFill rotWithShape="1">
          <a:blip r:embed="rId4">
            <a:alphaModFix/>
          </a:blip>
          <a:srcRect b="3147" l="0" r="0" t="0"/>
          <a:stretch/>
        </p:blipFill>
        <p:spPr>
          <a:xfrm>
            <a:off x="2344719" y="1134517"/>
            <a:ext cx="1878228" cy="3331692"/>
          </a:xfrm>
          <a:custGeom>
            <a:rect b="b" l="l" r="r" t="t"/>
            <a:pathLst>
              <a:path extrusionOk="0" h="21600" w="21600">
                <a:moveTo>
                  <a:pt x="0" y="0"/>
                </a:moveTo>
                <a:lnTo>
                  <a:pt x="0" y="11151"/>
                </a:lnTo>
                <a:lnTo>
                  <a:pt x="0" y="21600"/>
                </a:lnTo>
                <a:lnTo>
                  <a:pt x="21600" y="21600"/>
                </a:lnTo>
                <a:lnTo>
                  <a:pt x="21600" y="11151"/>
                </a:lnTo>
                <a:lnTo>
                  <a:pt x="21600" y="0"/>
                </a:lnTo>
                <a:lnTo>
                  <a:pt x="10800" y="0"/>
                </a:lnTo>
                <a:lnTo>
                  <a:pt x="0" y="0"/>
                </a:lnTo>
                <a:close/>
                <a:moveTo>
                  <a:pt x="1872" y="2354"/>
                </a:moveTo>
                <a:lnTo>
                  <a:pt x="10177" y="2354"/>
                </a:lnTo>
                <a:lnTo>
                  <a:pt x="18480" y="2354"/>
                </a:lnTo>
                <a:lnTo>
                  <a:pt x="18505" y="10878"/>
                </a:lnTo>
                <a:cubicBezTo>
                  <a:pt x="18520" y="15945"/>
                  <a:pt x="18494" y="19421"/>
                  <a:pt x="18442" y="19450"/>
                </a:cubicBezTo>
                <a:cubicBezTo>
                  <a:pt x="18318" y="19520"/>
                  <a:pt x="1906" y="19531"/>
                  <a:pt x="1859" y="19461"/>
                </a:cubicBezTo>
                <a:cubicBezTo>
                  <a:pt x="1839" y="19431"/>
                  <a:pt x="1833" y="15570"/>
                  <a:pt x="1847" y="10881"/>
                </a:cubicBezTo>
                <a:lnTo>
                  <a:pt x="1872" y="2354"/>
                </a:lnTo>
                <a:close/>
              </a:path>
            </a:pathLst>
          </a:custGeom>
          <a:noFill/>
          <a:ln>
            <a:noFill/>
          </a:ln>
        </p:spPr>
      </p:pic>
      <p:pic>
        <p:nvPicPr>
          <p:cNvPr descr="03_FormFill_Confirmation_2x.gif" id="737" name="Google Shape;737;p48"/>
          <p:cNvPicPr preferRelativeResize="0"/>
          <p:nvPr/>
        </p:nvPicPr>
        <p:blipFill rotWithShape="1">
          <a:blip r:embed="rId6">
            <a:alphaModFix/>
          </a:blip>
          <a:srcRect b="0" l="0" r="0" t="0"/>
          <a:stretch/>
        </p:blipFill>
        <p:spPr>
          <a:xfrm>
            <a:off x="4704119" y="1483519"/>
            <a:ext cx="1465611" cy="2603902"/>
          </a:xfrm>
          <a:prstGeom prst="rect">
            <a:avLst/>
          </a:prstGeom>
          <a:noFill/>
          <a:ln>
            <a:noFill/>
          </a:ln>
        </p:spPr>
      </p:pic>
      <p:pic>
        <p:nvPicPr>
          <p:cNvPr descr="Image" id="738" name="Google Shape;738;p48"/>
          <p:cNvPicPr preferRelativeResize="0"/>
          <p:nvPr/>
        </p:nvPicPr>
        <p:blipFill rotWithShape="1">
          <a:blip r:embed="rId4">
            <a:alphaModFix/>
          </a:blip>
          <a:srcRect b="3147" l="0" r="0" t="0"/>
          <a:stretch/>
        </p:blipFill>
        <p:spPr>
          <a:xfrm>
            <a:off x="4540634" y="1134517"/>
            <a:ext cx="1878228" cy="3331692"/>
          </a:xfrm>
          <a:custGeom>
            <a:rect b="b" l="l" r="r" t="t"/>
            <a:pathLst>
              <a:path extrusionOk="0" h="21600" w="21600">
                <a:moveTo>
                  <a:pt x="0" y="0"/>
                </a:moveTo>
                <a:lnTo>
                  <a:pt x="0" y="11151"/>
                </a:lnTo>
                <a:lnTo>
                  <a:pt x="0" y="21600"/>
                </a:lnTo>
                <a:lnTo>
                  <a:pt x="21600" y="21600"/>
                </a:lnTo>
                <a:lnTo>
                  <a:pt x="21600" y="11151"/>
                </a:lnTo>
                <a:lnTo>
                  <a:pt x="21600" y="0"/>
                </a:lnTo>
                <a:lnTo>
                  <a:pt x="10800" y="0"/>
                </a:lnTo>
                <a:lnTo>
                  <a:pt x="0" y="0"/>
                </a:lnTo>
                <a:close/>
                <a:moveTo>
                  <a:pt x="1872" y="2354"/>
                </a:moveTo>
                <a:lnTo>
                  <a:pt x="10177" y="2354"/>
                </a:lnTo>
                <a:lnTo>
                  <a:pt x="18480" y="2354"/>
                </a:lnTo>
                <a:lnTo>
                  <a:pt x="18505" y="10878"/>
                </a:lnTo>
                <a:cubicBezTo>
                  <a:pt x="18520" y="15945"/>
                  <a:pt x="18494" y="19421"/>
                  <a:pt x="18442" y="19450"/>
                </a:cubicBezTo>
                <a:cubicBezTo>
                  <a:pt x="18318" y="19520"/>
                  <a:pt x="1906" y="19531"/>
                  <a:pt x="1859" y="19461"/>
                </a:cubicBezTo>
                <a:cubicBezTo>
                  <a:pt x="1839" y="19431"/>
                  <a:pt x="1833" y="15570"/>
                  <a:pt x="1847" y="10881"/>
                </a:cubicBezTo>
                <a:lnTo>
                  <a:pt x="1872" y="2354"/>
                </a:lnTo>
                <a:close/>
              </a:path>
            </a:pathLst>
          </a:custGeom>
          <a:noFill/>
          <a:ln>
            <a:noFill/>
          </a:ln>
        </p:spPr>
      </p:pic>
      <p:sp>
        <p:nvSpPr>
          <p:cNvPr id="739" name="Google Shape;739;p48"/>
          <p:cNvSpPr txBox="1"/>
          <p:nvPr/>
        </p:nvSpPr>
        <p:spPr>
          <a:xfrm>
            <a:off x="6811025" y="1922800"/>
            <a:ext cx="2082600" cy="190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b="1" lang="en-GB">
                <a:solidFill>
                  <a:srgbClr val="5F6368"/>
                </a:solidFill>
                <a:latin typeface="Google Sans"/>
                <a:ea typeface="Google Sans"/>
                <a:cs typeface="Google Sans"/>
                <a:sym typeface="Google Sans"/>
              </a:rPr>
              <a:t>2 clicks &amp; 3 seconds</a:t>
            </a:r>
            <a:endParaRPr b="1">
              <a:solidFill>
                <a:srgbClr val="5F6368"/>
              </a:solidFill>
              <a:latin typeface="Google Sans"/>
              <a:ea typeface="Google Sans"/>
              <a:cs typeface="Google Sans"/>
              <a:sym typeface="Google Sans"/>
            </a:endParaRPr>
          </a:p>
          <a:p>
            <a:pPr indent="0" lvl="0" marL="0" marR="0" rtl="0" algn="l">
              <a:lnSpc>
                <a:spcPct val="90000"/>
              </a:lnSpc>
              <a:spcBef>
                <a:spcPts val="0"/>
              </a:spcBef>
              <a:spcAft>
                <a:spcPts val="0"/>
              </a:spcAft>
              <a:buNone/>
            </a:pPr>
            <a:r>
              <a:t/>
            </a:r>
            <a:endParaRPr>
              <a:solidFill>
                <a:srgbClr val="5F6368"/>
              </a:solidFill>
              <a:latin typeface="Google Sans"/>
              <a:ea typeface="Google Sans"/>
              <a:cs typeface="Google Sans"/>
              <a:sym typeface="Google Sans"/>
            </a:endParaRPr>
          </a:p>
          <a:p>
            <a:pPr indent="0" lvl="0" marL="0" marR="0" rtl="0" algn="l">
              <a:lnSpc>
                <a:spcPct val="90000"/>
              </a:lnSpc>
              <a:spcBef>
                <a:spcPts val="0"/>
              </a:spcBef>
              <a:spcAft>
                <a:spcPts val="0"/>
              </a:spcAft>
              <a:buNone/>
            </a:pPr>
            <a:r>
              <a:rPr lang="en-GB">
                <a:solidFill>
                  <a:srgbClr val="5F6368"/>
                </a:solidFill>
                <a:latin typeface="Google Sans"/>
                <a:ea typeface="Google Sans"/>
                <a:cs typeface="Google Sans"/>
                <a:sym typeface="Google Sans"/>
              </a:rPr>
              <a:t>Efficiently find and engage with high-intent potential customers.</a:t>
            </a:r>
            <a:endParaRPr>
              <a:solidFill>
                <a:srgbClr val="5F6368"/>
              </a:solidFill>
              <a:latin typeface="Google Sans"/>
              <a:ea typeface="Google Sans"/>
              <a:cs typeface="Google Sans"/>
              <a:sym typeface="Google Sans"/>
            </a:endParaRPr>
          </a:p>
          <a:p>
            <a:pPr indent="0" lvl="0" marL="0" marR="0" rtl="0" algn="l">
              <a:lnSpc>
                <a:spcPct val="90000"/>
              </a:lnSpc>
              <a:spcBef>
                <a:spcPts val="0"/>
              </a:spcBef>
              <a:spcAft>
                <a:spcPts val="0"/>
              </a:spcAft>
              <a:buNone/>
            </a:pPr>
            <a:r>
              <a:t/>
            </a:r>
            <a:endParaRPr>
              <a:solidFill>
                <a:srgbClr val="5F6368"/>
              </a:solidFill>
              <a:latin typeface="Google Sans"/>
              <a:ea typeface="Google Sans"/>
              <a:cs typeface="Google Sans"/>
              <a:sym typeface="Google Sans"/>
            </a:endParaRPr>
          </a:p>
          <a:p>
            <a:pPr indent="0" lvl="0" marL="0" marR="0" rtl="0" algn="l">
              <a:lnSpc>
                <a:spcPct val="90000"/>
              </a:lnSpc>
              <a:spcBef>
                <a:spcPts val="0"/>
              </a:spcBef>
              <a:spcAft>
                <a:spcPts val="0"/>
              </a:spcAft>
              <a:buNone/>
            </a:pPr>
            <a:r>
              <a:rPr lang="en-GB">
                <a:solidFill>
                  <a:srgbClr val="5F6368"/>
                </a:solidFill>
                <a:latin typeface="Google Sans"/>
                <a:ea typeface="Google Sans"/>
                <a:cs typeface="Google Sans"/>
                <a:sym typeface="Google Sans"/>
              </a:rPr>
              <a:t>Lead Form Ads  are best for driving quality leads.</a:t>
            </a:r>
            <a:endParaRPr>
              <a:solidFill>
                <a:srgbClr val="5F6368"/>
              </a:solidFill>
              <a:latin typeface="Google Sans"/>
              <a:ea typeface="Google Sans"/>
              <a:cs typeface="Google Sans"/>
              <a:sym typeface="Google Sans"/>
            </a:endParaRPr>
          </a:p>
        </p:txBody>
      </p:sp>
      <p:sp>
        <p:nvSpPr>
          <p:cNvPr id="740" name="Google Shape;740;p48"/>
          <p:cNvSpPr txBox="1"/>
          <p:nvPr/>
        </p:nvSpPr>
        <p:spPr>
          <a:xfrm>
            <a:off x="347757" y="489609"/>
            <a:ext cx="7743300" cy="410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GB" sz="2400">
                <a:solidFill>
                  <a:srgbClr val="3C4043"/>
                </a:solidFill>
                <a:latin typeface="Lato"/>
                <a:ea typeface="Lato"/>
                <a:cs typeface="Lato"/>
                <a:sym typeface="Lato"/>
              </a:rPr>
              <a:t>Make it easy to express interest: Lead Form Ads</a:t>
            </a:r>
            <a:endParaRPr sz="2400">
              <a:solidFill>
                <a:srgbClr val="3C4043"/>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9"/>
          <p:cNvSpPr txBox="1"/>
          <p:nvPr/>
        </p:nvSpPr>
        <p:spPr>
          <a:xfrm>
            <a:off x="340705" y="630118"/>
            <a:ext cx="7233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3C4043"/>
                </a:solidFill>
                <a:latin typeface="Google Sans"/>
                <a:ea typeface="Google Sans"/>
                <a:cs typeface="Google Sans"/>
                <a:sym typeface="Google Sans"/>
              </a:rPr>
              <a:t>How it works</a:t>
            </a:r>
            <a:endParaRPr sz="2400">
              <a:solidFill>
                <a:srgbClr val="3C4043"/>
              </a:solidFill>
              <a:latin typeface="Google Sans"/>
              <a:ea typeface="Google Sans"/>
              <a:cs typeface="Google Sans"/>
              <a:sym typeface="Google Sans"/>
            </a:endParaRPr>
          </a:p>
        </p:txBody>
      </p:sp>
      <p:sp>
        <p:nvSpPr>
          <p:cNvPr id="746" name="Google Shape;746;p49"/>
          <p:cNvSpPr/>
          <p:nvPr/>
        </p:nvSpPr>
        <p:spPr>
          <a:xfrm>
            <a:off x="6276975" y="4233275"/>
            <a:ext cx="1895400" cy="321900"/>
          </a:xfrm>
          <a:prstGeom prst="homePlate">
            <a:avLst>
              <a:gd fmla="val 50000" name="adj"/>
            </a:avLst>
          </a:pr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9"/>
          <p:cNvSpPr/>
          <p:nvPr/>
        </p:nvSpPr>
        <p:spPr>
          <a:xfrm>
            <a:off x="612050" y="4233275"/>
            <a:ext cx="3978900" cy="321900"/>
          </a:xfrm>
          <a:prstGeom prst="homePlate">
            <a:avLst>
              <a:gd fmla="val 50000" name="adj"/>
            </a:avLst>
          </a:pr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9"/>
          <p:cNvSpPr/>
          <p:nvPr/>
        </p:nvSpPr>
        <p:spPr>
          <a:xfrm>
            <a:off x="390525" y="1316300"/>
            <a:ext cx="561900" cy="52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19CA6"/>
              </a:buClr>
              <a:buFont typeface="Montserrat"/>
              <a:buNone/>
            </a:pPr>
            <a:r>
              <a:rPr lang="en-GB" sz="1800">
                <a:solidFill>
                  <a:srgbClr val="00BFA5"/>
                </a:solidFill>
                <a:latin typeface="Google Sans"/>
                <a:ea typeface="Google Sans"/>
                <a:cs typeface="Google Sans"/>
                <a:sym typeface="Google Sans"/>
              </a:rPr>
              <a:t>0</a:t>
            </a:r>
            <a:r>
              <a:rPr i="0" lang="en-GB" sz="1800" u="none" cap="none" strike="noStrike">
                <a:solidFill>
                  <a:srgbClr val="00BFA5"/>
                </a:solidFill>
                <a:latin typeface="Google Sans"/>
                <a:ea typeface="Google Sans"/>
                <a:cs typeface="Google Sans"/>
                <a:sym typeface="Google Sans"/>
              </a:rPr>
              <a:t>1</a:t>
            </a:r>
            <a:endParaRPr sz="1800">
              <a:solidFill>
                <a:srgbClr val="00BFA5"/>
              </a:solidFill>
              <a:latin typeface="Google Sans"/>
              <a:ea typeface="Google Sans"/>
              <a:cs typeface="Google Sans"/>
              <a:sym typeface="Google Sans"/>
            </a:endParaRPr>
          </a:p>
        </p:txBody>
      </p:sp>
      <p:sp>
        <p:nvSpPr>
          <p:cNvPr id="749" name="Google Shape;749;p49"/>
          <p:cNvSpPr txBox="1"/>
          <p:nvPr/>
        </p:nvSpPr>
        <p:spPr>
          <a:xfrm>
            <a:off x="390525" y="1809000"/>
            <a:ext cx="1295400" cy="7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5F6368"/>
                </a:solidFill>
                <a:latin typeface="Google Sans"/>
                <a:ea typeface="Google Sans"/>
                <a:cs typeface="Google Sans"/>
                <a:sym typeface="Google Sans"/>
              </a:rPr>
              <a:t>User clicks on an ad and </a:t>
            </a:r>
            <a:r>
              <a:rPr b="1" lang="en-GB" sz="1000">
                <a:solidFill>
                  <a:srgbClr val="5F6368"/>
                </a:solidFill>
                <a:latin typeface="Google Sans"/>
                <a:ea typeface="Google Sans"/>
                <a:cs typeface="Google Sans"/>
                <a:sym typeface="Google Sans"/>
              </a:rPr>
              <a:t>arrives on the site.</a:t>
            </a:r>
            <a:endParaRPr b="1" sz="1000">
              <a:solidFill>
                <a:srgbClr val="5F6368"/>
              </a:solidFill>
              <a:latin typeface="Google Sans"/>
              <a:ea typeface="Google Sans"/>
              <a:cs typeface="Google Sans"/>
              <a:sym typeface="Google Sans"/>
            </a:endParaRPr>
          </a:p>
        </p:txBody>
      </p:sp>
      <p:sp>
        <p:nvSpPr>
          <p:cNvPr id="750" name="Google Shape;750;p49"/>
          <p:cNvSpPr/>
          <p:nvPr/>
        </p:nvSpPr>
        <p:spPr>
          <a:xfrm>
            <a:off x="2095500" y="1316300"/>
            <a:ext cx="561900" cy="52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19CA6"/>
              </a:buClr>
              <a:buFont typeface="Montserrat"/>
              <a:buNone/>
            </a:pPr>
            <a:r>
              <a:rPr lang="en-GB" sz="1800">
                <a:solidFill>
                  <a:srgbClr val="00BFA5"/>
                </a:solidFill>
                <a:latin typeface="Google Sans"/>
                <a:ea typeface="Google Sans"/>
                <a:cs typeface="Google Sans"/>
                <a:sym typeface="Google Sans"/>
              </a:rPr>
              <a:t>02</a:t>
            </a:r>
            <a:endParaRPr sz="1800">
              <a:solidFill>
                <a:srgbClr val="00BFA5"/>
              </a:solidFill>
              <a:latin typeface="Google Sans"/>
              <a:ea typeface="Google Sans"/>
              <a:cs typeface="Google Sans"/>
              <a:sym typeface="Google Sans"/>
            </a:endParaRPr>
          </a:p>
        </p:txBody>
      </p:sp>
      <p:sp>
        <p:nvSpPr>
          <p:cNvPr id="751" name="Google Shape;751;p49"/>
          <p:cNvSpPr txBox="1"/>
          <p:nvPr/>
        </p:nvSpPr>
        <p:spPr>
          <a:xfrm>
            <a:off x="2095500" y="1809000"/>
            <a:ext cx="1295400" cy="7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5F6368"/>
                </a:solidFill>
                <a:latin typeface="Google Sans"/>
                <a:ea typeface="Google Sans"/>
                <a:cs typeface="Google Sans"/>
                <a:sym typeface="Google Sans"/>
              </a:rPr>
              <a:t>User </a:t>
            </a:r>
            <a:r>
              <a:rPr b="1" lang="en-GB" sz="1000">
                <a:solidFill>
                  <a:srgbClr val="5F6368"/>
                </a:solidFill>
                <a:latin typeface="Google Sans"/>
                <a:ea typeface="Google Sans"/>
                <a:cs typeface="Google Sans"/>
                <a:sym typeface="Google Sans"/>
              </a:rPr>
              <a:t>becomes a lead</a:t>
            </a:r>
            <a:r>
              <a:rPr lang="en-GB" sz="1000">
                <a:solidFill>
                  <a:srgbClr val="5F6368"/>
                </a:solidFill>
                <a:latin typeface="Google Sans"/>
                <a:ea typeface="Google Sans"/>
                <a:cs typeface="Google Sans"/>
                <a:sym typeface="Google Sans"/>
              </a:rPr>
              <a:t> (by submitting a form).</a:t>
            </a:r>
            <a:endParaRPr sz="1000">
              <a:solidFill>
                <a:srgbClr val="5F6368"/>
              </a:solidFill>
              <a:latin typeface="Google Sans"/>
              <a:ea typeface="Google Sans"/>
              <a:cs typeface="Google Sans"/>
              <a:sym typeface="Google Sans"/>
            </a:endParaRPr>
          </a:p>
        </p:txBody>
      </p:sp>
      <p:sp>
        <p:nvSpPr>
          <p:cNvPr id="752" name="Google Shape;752;p49"/>
          <p:cNvSpPr/>
          <p:nvPr/>
        </p:nvSpPr>
        <p:spPr>
          <a:xfrm>
            <a:off x="3772050" y="1316300"/>
            <a:ext cx="561900" cy="52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19CA6"/>
              </a:buClr>
              <a:buFont typeface="Montserrat"/>
              <a:buNone/>
            </a:pPr>
            <a:r>
              <a:rPr lang="en-GB" sz="1800">
                <a:solidFill>
                  <a:srgbClr val="00BFA5"/>
                </a:solidFill>
                <a:latin typeface="Google Sans"/>
                <a:ea typeface="Google Sans"/>
                <a:cs typeface="Google Sans"/>
                <a:sym typeface="Google Sans"/>
              </a:rPr>
              <a:t>03</a:t>
            </a:r>
            <a:endParaRPr sz="1800">
              <a:solidFill>
                <a:srgbClr val="00BFA5"/>
              </a:solidFill>
              <a:latin typeface="Google Sans"/>
              <a:ea typeface="Google Sans"/>
              <a:cs typeface="Google Sans"/>
              <a:sym typeface="Google Sans"/>
            </a:endParaRPr>
          </a:p>
        </p:txBody>
      </p:sp>
      <p:sp>
        <p:nvSpPr>
          <p:cNvPr id="753" name="Google Shape;753;p49"/>
          <p:cNvSpPr txBox="1"/>
          <p:nvPr/>
        </p:nvSpPr>
        <p:spPr>
          <a:xfrm>
            <a:off x="3772050" y="1809000"/>
            <a:ext cx="1771500" cy="7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5F6368"/>
                </a:solidFill>
                <a:latin typeface="Google Sans"/>
                <a:ea typeface="Google Sans"/>
                <a:cs typeface="Google Sans"/>
                <a:sym typeface="Google Sans"/>
              </a:rPr>
              <a:t>Unique Identifier </a:t>
            </a:r>
            <a:r>
              <a:rPr b="1" lang="en-GB" sz="1000">
                <a:solidFill>
                  <a:srgbClr val="5F6368"/>
                </a:solidFill>
                <a:latin typeface="Google Sans"/>
                <a:ea typeface="Google Sans"/>
                <a:cs typeface="Google Sans"/>
                <a:sym typeface="Google Sans"/>
              </a:rPr>
              <a:t>(GCLID) is passed</a:t>
            </a:r>
            <a:r>
              <a:rPr lang="en-GB" sz="1000">
                <a:solidFill>
                  <a:srgbClr val="5F6368"/>
                </a:solidFill>
                <a:latin typeface="Google Sans"/>
                <a:ea typeface="Google Sans"/>
                <a:cs typeface="Google Sans"/>
                <a:sym typeface="Google Sans"/>
              </a:rPr>
              <a:t> and stored along with </a:t>
            </a:r>
            <a:r>
              <a:rPr b="1" lang="en-GB" sz="1000">
                <a:solidFill>
                  <a:srgbClr val="5F6368"/>
                </a:solidFill>
                <a:latin typeface="Google Sans"/>
                <a:ea typeface="Google Sans"/>
                <a:cs typeface="Google Sans"/>
                <a:sym typeface="Google Sans"/>
              </a:rPr>
              <a:t>user’s details</a:t>
            </a:r>
            <a:r>
              <a:rPr lang="en-GB" sz="1000">
                <a:solidFill>
                  <a:srgbClr val="5F6368"/>
                </a:solidFill>
                <a:latin typeface="Google Sans"/>
                <a:ea typeface="Google Sans"/>
                <a:cs typeface="Google Sans"/>
                <a:sym typeface="Google Sans"/>
              </a:rPr>
              <a:t> in advertiser’s database/CRM.</a:t>
            </a:r>
            <a:endParaRPr sz="1000">
              <a:solidFill>
                <a:srgbClr val="5F6368"/>
              </a:solidFill>
              <a:latin typeface="Google Sans"/>
              <a:ea typeface="Google Sans"/>
              <a:cs typeface="Google Sans"/>
              <a:sym typeface="Google Sans"/>
            </a:endParaRPr>
          </a:p>
        </p:txBody>
      </p:sp>
      <p:sp>
        <p:nvSpPr>
          <p:cNvPr id="754" name="Google Shape;754;p49"/>
          <p:cNvSpPr/>
          <p:nvPr/>
        </p:nvSpPr>
        <p:spPr>
          <a:xfrm>
            <a:off x="5848450" y="1316300"/>
            <a:ext cx="561900" cy="52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19CA6"/>
              </a:buClr>
              <a:buFont typeface="Montserrat"/>
              <a:buNone/>
            </a:pPr>
            <a:r>
              <a:rPr lang="en-GB" sz="1800">
                <a:solidFill>
                  <a:srgbClr val="00BFA5"/>
                </a:solidFill>
                <a:latin typeface="Google Sans"/>
                <a:ea typeface="Google Sans"/>
                <a:cs typeface="Google Sans"/>
                <a:sym typeface="Google Sans"/>
              </a:rPr>
              <a:t>04</a:t>
            </a:r>
            <a:endParaRPr sz="1800">
              <a:solidFill>
                <a:srgbClr val="00BFA5"/>
              </a:solidFill>
              <a:latin typeface="Google Sans"/>
              <a:ea typeface="Google Sans"/>
              <a:cs typeface="Google Sans"/>
              <a:sym typeface="Google Sans"/>
            </a:endParaRPr>
          </a:p>
        </p:txBody>
      </p:sp>
      <p:sp>
        <p:nvSpPr>
          <p:cNvPr id="755" name="Google Shape;755;p49"/>
          <p:cNvSpPr txBox="1"/>
          <p:nvPr/>
        </p:nvSpPr>
        <p:spPr>
          <a:xfrm>
            <a:off x="5848450" y="1809000"/>
            <a:ext cx="1295400" cy="7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5F6368"/>
                </a:solidFill>
                <a:latin typeface="Google Sans"/>
                <a:ea typeface="Google Sans"/>
                <a:cs typeface="Google Sans"/>
                <a:sym typeface="Google Sans"/>
              </a:rPr>
              <a:t>The lead/sale is closed offline. </a:t>
            </a:r>
            <a:r>
              <a:rPr lang="en-GB" sz="1000">
                <a:solidFill>
                  <a:srgbClr val="5F6368"/>
                </a:solidFill>
                <a:latin typeface="Google Sans"/>
                <a:ea typeface="Google Sans"/>
                <a:cs typeface="Google Sans"/>
                <a:sym typeface="Google Sans"/>
              </a:rPr>
              <a:t>Lead status changed in CRM.</a:t>
            </a:r>
            <a:endParaRPr sz="1000">
              <a:solidFill>
                <a:srgbClr val="5F6368"/>
              </a:solidFill>
              <a:latin typeface="Google Sans"/>
              <a:ea typeface="Google Sans"/>
              <a:cs typeface="Google Sans"/>
              <a:sym typeface="Google Sans"/>
            </a:endParaRPr>
          </a:p>
        </p:txBody>
      </p:sp>
      <p:sp>
        <p:nvSpPr>
          <p:cNvPr id="756" name="Google Shape;756;p49"/>
          <p:cNvSpPr/>
          <p:nvPr/>
        </p:nvSpPr>
        <p:spPr>
          <a:xfrm>
            <a:off x="7419975" y="1316300"/>
            <a:ext cx="561900" cy="526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19CA6"/>
              </a:buClr>
              <a:buFont typeface="Montserrat"/>
              <a:buNone/>
            </a:pPr>
            <a:r>
              <a:rPr lang="en-GB" sz="1800">
                <a:solidFill>
                  <a:srgbClr val="00BFA5"/>
                </a:solidFill>
                <a:latin typeface="Google Sans"/>
                <a:ea typeface="Google Sans"/>
                <a:cs typeface="Google Sans"/>
                <a:sym typeface="Google Sans"/>
              </a:rPr>
              <a:t>05</a:t>
            </a:r>
            <a:endParaRPr sz="1800">
              <a:solidFill>
                <a:srgbClr val="00BFA5"/>
              </a:solidFill>
              <a:latin typeface="Google Sans"/>
              <a:ea typeface="Google Sans"/>
              <a:cs typeface="Google Sans"/>
              <a:sym typeface="Google Sans"/>
            </a:endParaRPr>
          </a:p>
        </p:txBody>
      </p:sp>
      <p:sp>
        <p:nvSpPr>
          <p:cNvPr id="757" name="Google Shape;757;p49"/>
          <p:cNvSpPr txBox="1"/>
          <p:nvPr/>
        </p:nvSpPr>
        <p:spPr>
          <a:xfrm>
            <a:off x="7419975" y="1809000"/>
            <a:ext cx="1505100" cy="74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3C4043"/>
              </a:buClr>
              <a:buSzPts val="1100"/>
              <a:buFont typeface="Arial"/>
              <a:buNone/>
            </a:pPr>
            <a:r>
              <a:rPr lang="en-GB" sz="1000">
                <a:solidFill>
                  <a:srgbClr val="5F6368"/>
                </a:solidFill>
                <a:latin typeface="Google Sans"/>
                <a:ea typeface="Google Sans"/>
                <a:cs typeface="Google Sans"/>
                <a:sym typeface="Google Sans"/>
              </a:rPr>
              <a:t>CRM output is formatted correctly.</a:t>
            </a:r>
            <a:endParaRPr sz="1000">
              <a:solidFill>
                <a:srgbClr val="5F6368"/>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GB" sz="1000">
                <a:solidFill>
                  <a:srgbClr val="5F6368"/>
                </a:solidFill>
                <a:latin typeface="Google Sans"/>
                <a:ea typeface="Google Sans"/>
                <a:cs typeface="Google Sans"/>
                <a:sym typeface="Google Sans"/>
              </a:rPr>
              <a:t>Data is uploaded.</a:t>
            </a:r>
            <a:endParaRPr b="1" sz="1000">
              <a:solidFill>
                <a:srgbClr val="5F6368"/>
              </a:solidFill>
              <a:latin typeface="Google Sans"/>
              <a:ea typeface="Google Sans"/>
              <a:cs typeface="Google Sans"/>
              <a:sym typeface="Google Sans"/>
            </a:endParaRPr>
          </a:p>
        </p:txBody>
      </p:sp>
      <p:sp>
        <p:nvSpPr>
          <p:cNvPr id="758" name="Google Shape;758;p49"/>
          <p:cNvSpPr/>
          <p:nvPr/>
        </p:nvSpPr>
        <p:spPr>
          <a:xfrm>
            <a:off x="434175" y="2799600"/>
            <a:ext cx="903300" cy="884400"/>
          </a:xfrm>
          <a:prstGeom prst="roundRect">
            <a:avLst>
              <a:gd fmla="val 11875" name="adj"/>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9"/>
          <p:cNvSpPr/>
          <p:nvPr/>
        </p:nvSpPr>
        <p:spPr>
          <a:xfrm>
            <a:off x="517951" y="3533776"/>
            <a:ext cx="502800" cy="63300"/>
          </a:xfrm>
          <a:prstGeom prst="roundRect">
            <a:avLst>
              <a:gd fmla="val 50000" name="adj"/>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9"/>
          <p:cNvSpPr/>
          <p:nvPr/>
        </p:nvSpPr>
        <p:spPr>
          <a:xfrm>
            <a:off x="517951" y="3411475"/>
            <a:ext cx="502800" cy="63300"/>
          </a:xfrm>
          <a:prstGeom prst="roundRect">
            <a:avLst>
              <a:gd fmla="val 50000" name="adj"/>
            </a:avLst>
          </a:prstGeom>
          <a:solidFill>
            <a:srgbClr val="9AA0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9"/>
          <p:cNvSpPr/>
          <p:nvPr/>
        </p:nvSpPr>
        <p:spPr>
          <a:xfrm>
            <a:off x="517954" y="2914791"/>
            <a:ext cx="737700" cy="407700"/>
          </a:xfrm>
          <a:prstGeom prst="roundRect">
            <a:avLst>
              <a:gd fmla="val 7106" name="adj"/>
            </a:avLst>
          </a:pr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9"/>
          <p:cNvSpPr/>
          <p:nvPr/>
        </p:nvSpPr>
        <p:spPr>
          <a:xfrm>
            <a:off x="1075777" y="3413800"/>
            <a:ext cx="177000" cy="177000"/>
          </a:xfrm>
          <a:prstGeom prst="ellipse">
            <a:avLst/>
          </a:prstGeom>
          <a:solidFill>
            <a:srgbClr val="8086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3" name="Google Shape;763;p49"/>
          <p:cNvGrpSpPr/>
          <p:nvPr/>
        </p:nvGrpSpPr>
        <p:grpSpPr>
          <a:xfrm>
            <a:off x="1139978" y="3452448"/>
            <a:ext cx="60483" cy="99695"/>
            <a:chOff x="2384824" y="3322926"/>
            <a:chExt cx="56400" cy="92550"/>
          </a:xfrm>
        </p:grpSpPr>
        <p:sp>
          <p:nvSpPr>
            <p:cNvPr id="764" name="Google Shape;764;p49"/>
            <p:cNvSpPr/>
            <p:nvPr/>
          </p:nvSpPr>
          <p:spPr>
            <a:xfrm rot="-2648694">
              <a:off x="2405917" y="3318307"/>
              <a:ext cx="14214" cy="65337"/>
            </a:xfrm>
            <a:prstGeom prst="rect">
              <a:avLst/>
            </a:prstGeom>
            <a:solidFill>
              <a:srgbClr val="FFFFFF"/>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sp>
          <p:nvSpPr>
            <p:cNvPr id="765" name="Google Shape;765;p49"/>
            <p:cNvSpPr/>
            <p:nvPr/>
          </p:nvSpPr>
          <p:spPr>
            <a:xfrm rot="-8048694">
              <a:off x="2405917" y="3354607"/>
              <a:ext cx="14214" cy="65337"/>
            </a:xfrm>
            <a:prstGeom prst="rect">
              <a:avLst/>
            </a:prstGeom>
            <a:solidFill>
              <a:srgbClr val="FFFFFF"/>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grpSp>
      <p:sp>
        <p:nvSpPr>
          <p:cNvPr id="766" name="Google Shape;766;p49"/>
          <p:cNvSpPr/>
          <p:nvPr/>
        </p:nvSpPr>
        <p:spPr>
          <a:xfrm>
            <a:off x="876300" y="3087600"/>
            <a:ext cx="457200" cy="2349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19CA6"/>
              </a:buClr>
              <a:buFont typeface="Montserrat"/>
              <a:buNone/>
            </a:pPr>
            <a:r>
              <a:rPr b="1" lang="en-GB" sz="1000">
                <a:solidFill>
                  <a:srgbClr val="FFFFFF"/>
                </a:solidFill>
                <a:latin typeface="Google Sans"/>
                <a:ea typeface="Google Sans"/>
                <a:cs typeface="Google Sans"/>
                <a:sym typeface="Google Sans"/>
              </a:rPr>
              <a:t>Ad</a:t>
            </a:r>
            <a:endParaRPr b="1" sz="1000">
              <a:solidFill>
                <a:srgbClr val="FFFFFF"/>
              </a:solidFill>
              <a:latin typeface="Google Sans"/>
              <a:ea typeface="Google Sans"/>
              <a:cs typeface="Google Sans"/>
              <a:sym typeface="Google Sans"/>
            </a:endParaRPr>
          </a:p>
        </p:txBody>
      </p:sp>
      <p:grpSp>
        <p:nvGrpSpPr>
          <p:cNvPr id="767" name="Google Shape;767;p49"/>
          <p:cNvGrpSpPr/>
          <p:nvPr/>
        </p:nvGrpSpPr>
        <p:grpSpPr>
          <a:xfrm>
            <a:off x="3840125" y="2799600"/>
            <a:ext cx="903300" cy="884400"/>
            <a:chOff x="3840125" y="2723400"/>
            <a:chExt cx="903300" cy="884400"/>
          </a:xfrm>
        </p:grpSpPr>
        <p:sp>
          <p:nvSpPr>
            <p:cNvPr id="768" name="Google Shape;768;p49"/>
            <p:cNvSpPr/>
            <p:nvPr/>
          </p:nvSpPr>
          <p:spPr>
            <a:xfrm>
              <a:off x="3840125" y="2723400"/>
              <a:ext cx="903300" cy="884400"/>
            </a:xfrm>
            <a:prstGeom prst="roundRect">
              <a:avLst>
                <a:gd fmla="val 11875" name="adj"/>
              </a:avLst>
            </a:prstGeom>
            <a:solidFill>
              <a:srgbClr val="F8F9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69" name="Google Shape;769;p49"/>
            <p:cNvSpPr/>
            <p:nvPr/>
          </p:nvSpPr>
          <p:spPr>
            <a:xfrm>
              <a:off x="4130102" y="3004674"/>
              <a:ext cx="323340" cy="321855"/>
            </a:xfrm>
            <a:custGeom>
              <a:rect b="b" l="l" r="r" t="t"/>
              <a:pathLst>
                <a:path extrusionOk="0" h="946" w="951">
                  <a:moveTo>
                    <a:pt x="925" y="116"/>
                  </a:moveTo>
                  <a:lnTo>
                    <a:pt x="851" y="28"/>
                  </a:lnTo>
                  <a:cubicBezTo>
                    <a:pt x="837" y="11"/>
                    <a:pt x="815" y="0"/>
                    <a:pt x="792" y="0"/>
                  </a:cubicBezTo>
                  <a:lnTo>
                    <a:pt x="161" y="0"/>
                  </a:lnTo>
                  <a:cubicBezTo>
                    <a:pt x="136" y="0"/>
                    <a:pt x="116" y="11"/>
                    <a:pt x="99" y="28"/>
                  </a:cubicBezTo>
                  <a:lnTo>
                    <a:pt x="26" y="116"/>
                  </a:lnTo>
                  <a:cubicBezTo>
                    <a:pt x="11" y="133"/>
                    <a:pt x="0" y="158"/>
                    <a:pt x="0" y="183"/>
                  </a:cubicBezTo>
                  <a:lnTo>
                    <a:pt x="0" y="841"/>
                  </a:lnTo>
                  <a:cubicBezTo>
                    <a:pt x="0" y="900"/>
                    <a:pt x="48" y="945"/>
                    <a:pt x="105" y="945"/>
                  </a:cubicBezTo>
                  <a:lnTo>
                    <a:pt x="840" y="945"/>
                  </a:lnTo>
                  <a:cubicBezTo>
                    <a:pt x="899" y="945"/>
                    <a:pt x="945" y="897"/>
                    <a:pt x="945" y="841"/>
                  </a:cubicBezTo>
                  <a:lnTo>
                    <a:pt x="945" y="183"/>
                  </a:lnTo>
                  <a:cubicBezTo>
                    <a:pt x="950" y="158"/>
                    <a:pt x="942" y="133"/>
                    <a:pt x="925" y="116"/>
                  </a:cubicBezTo>
                  <a:close/>
                  <a:moveTo>
                    <a:pt x="477" y="762"/>
                  </a:moveTo>
                  <a:lnTo>
                    <a:pt x="186" y="471"/>
                  </a:lnTo>
                  <a:lnTo>
                    <a:pt x="370" y="471"/>
                  </a:lnTo>
                  <a:lnTo>
                    <a:pt x="370" y="367"/>
                  </a:lnTo>
                  <a:lnTo>
                    <a:pt x="582" y="367"/>
                  </a:lnTo>
                  <a:lnTo>
                    <a:pt x="582" y="471"/>
                  </a:lnTo>
                  <a:lnTo>
                    <a:pt x="764" y="471"/>
                  </a:lnTo>
                  <a:lnTo>
                    <a:pt x="477" y="762"/>
                  </a:lnTo>
                  <a:close/>
                  <a:moveTo>
                    <a:pt x="116" y="104"/>
                  </a:moveTo>
                  <a:lnTo>
                    <a:pt x="158" y="51"/>
                  </a:lnTo>
                  <a:lnTo>
                    <a:pt x="789" y="51"/>
                  </a:lnTo>
                  <a:lnTo>
                    <a:pt x="840" y="104"/>
                  </a:lnTo>
                  <a:lnTo>
                    <a:pt x="116" y="104"/>
                  </a:lnTo>
                  <a:close/>
                </a:path>
              </a:pathLst>
            </a:custGeom>
            <a:solidFill>
              <a:srgbClr val="00BF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grpSp>
      <p:sp>
        <p:nvSpPr>
          <p:cNvPr id="770" name="Google Shape;770;p49"/>
          <p:cNvSpPr/>
          <p:nvPr/>
        </p:nvSpPr>
        <p:spPr>
          <a:xfrm>
            <a:off x="5874475" y="2799600"/>
            <a:ext cx="903300" cy="884400"/>
          </a:xfrm>
          <a:prstGeom prst="roundRect">
            <a:avLst>
              <a:gd fmla="val 11875" name="adj"/>
            </a:avLst>
          </a:prstGeom>
          <a:solidFill>
            <a:srgbClr val="F8F9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71" name="Google Shape;771;p49"/>
          <p:cNvSpPr/>
          <p:nvPr/>
        </p:nvSpPr>
        <p:spPr>
          <a:xfrm>
            <a:off x="6182469" y="3103091"/>
            <a:ext cx="287329" cy="334564"/>
          </a:xfrm>
          <a:custGeom>
            <a:rect b="b" l="l" r="r" t="t"/>
            <a:pathLst>
              <a:path extrusionOk="0" h="1124" w="966">
                <a:moveTo>
                  <a:pt x="855" y="0"/>
                </a:moveTo>
                <a:cubicBezTo>
                  <a:pt x="914" y="0"/>
                  <a:pt x="962" y="48"/>
                  <a:pt x="965" y="107"/>
                </a:cubicBezTo>
                <a:lnTo>
                  <a:pt x="965" y="855"/>
                </a:lnTo>
                <a:cubicBezTo>
                  <a:pt x="965" y="914"/>
                  <a:pt x="917" y="962"/>
                  <a:pt x="858" y="962"/>
                </a:cubicBezTo>
                <a:lnTo>
                  <a:pt x="643" y="962"/>
                </a:lnTo>
                <a:lnTo>
                  <a:pt x="482" y="1123"/>
                </a:lnTo>
                <a:lnTo>
                  <a:pt x="321" y="962"/>
                </a:lnTo>
                <a:lnTo>
                  <a:pt x="107" y="962"/>
                </a:lnTo>
                <a:cubicBezTo>
                  <a:pt x="48" y="962"/>
                  <a:pt x="0" y="914"/>
                  <a:pt x="0" y="855"/>
                </a:cubicBezTo>
                <a:lnTo>
                  <a:pt x="0" y="107"/>
                </a:lnTo>
                <a:cubicBezTo>
                  <a:pt x="0" y="48"/>
                  <a:pt x="48" y="0"/>
                  <a:pt x="107" y="0"/>
                </a:cubicBezTo>
                <a:lnTo>
                  <a:pt x="855" y="0"/>
                </a:lnTo>
                <a:close/>
                <a:moveTo>
                  <a:pt x="479" y="175"/>
                </a:moveTo>
                <a:cubicBezTo>
                  <a:pt x="400" y="175"/>
                  <a:pt x="335" y="240"/>
                  <a:pt x="335" y="319"/>
                </a:cubicBezTo>
                <a:cubicBezTo>
                  <a:pt x="335" y="398"/>
                  <a:pt x="400" y="463"/>
                  <a:pt x="479" y="463"/>
                </a:cubicBezTo>
                <a:cubicBezTo>
                  <a:pt x="558" y="463"/>
                  <a:pt x="623" y="398"/>
                  <a:pt x="623" y="319"/>
                </a:cubicBezTo>
                <a:cubicBezTo>
                  <a:pt x="623" y="240"/>
                  <a:pt x="558" y="175"/>
                  <a:pt x="479" y="175"/>
                </a:cubicBezTo>
                <a:close/>
                <a:moveTo>
                  <a:pt x="801" y="748"/>
                </a:moveTo>
                <a:lnTo>
                  <a:pt x="804" y="748"/>
                </a:lnTo>
                <a:lnTo>
                  <a:pt x="804" y="700"/>
                </a:lnTo>
                <a:cubicBezTo>
                  <a:pt x="804" y="592"/>
                  <a:pt x="589" y="533"/>
                  <a:pt x="482" y="533"/>
                </a:cubicBezTo>
                <a:cubicBezTo>
                  <a:pt x="375" y="533"/>
                  <a:pt x="161" y="592"/>
                  <a:pt x="161" y="700"/>
                </a:cubicBezTo>
                <a:lnTo>
                  <a:pt x="161" y="748"/>
                </a:lnTo>
                <a:lnTo>
                  <a:pt x="801" y="748"/>
                </a:lnTo>
                <a:close/>
              </a:path>
            </a:pathLst>
          </a:custGeom>
          <a:solidFill>
            <a:srgbClr val="00BF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
        <p:nvSpPr>
          <p:cNvPr id="772" name="Google Shape;772;p49"/>
          <p:cNvSpPr/>
          <p:nvPr/>
        </p:nvSpPr>
        <p:spPr>
          <a:xfrm>
            <a:off x="7480300" y="2799600"/>
            <a:ext cx="903300" cy="884400"/>
          </a:xfrm>
          <a:prstGeom prst="roundRect">
            <a:avLst>
              <a:gd fmla="val 11875" name="adj"/>
            </a:avLst>
          </a:prstGeom>
          <a:solidFill>
            <a:srgbClr val="F8F9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773" name="Google Shape;773;p49"/>
          <p:cNvSpPr/>
          <p:nvPr/>
        </p:nvSpPr>
        <p:spPr>
          <a:xfrm>
            <a:off x="7740654" y="3266671"/>
            <a:ext cx="382587" cy="255059"/>
          </a:xfrm>
          <a:custGeom>
            <a:rect b="b" l="l" r="r" t="t"/>
            <a:pathLst>
              <a:path extrusionOk="0" h="836" w="1257">
                <a:moveTo>
                  <a:pt x="1011" y="316"/>
                </a:moveTo>
                <a:cubicBezTo>
                  <a:pt x="974" y="135"/>
                  <a:pt x="816" y="0"/>
                  <a:pt x="627" y="0"/>
                </a:cubicBezTo>
                <a:cubicBezTo>
                  <a:pt x="475" y="0"/>
                  <a:pt x="345" y="84"/>
                  <a:pt x="280" y="211"/>
                </a:cubicBezTo>
                <a:cubicBezTo>
                  <a:pt x="122" y="228"/>
                  <a:pt x="0" y="361"/>
                  <a:pt x="0" y="522"/>
                </a:cubicBezTo>
                <a:cubicBezTo>
                  <a:pt x="0" y="694"/>
                  <a:pt x="142" y="835"/>
                  <a:pt x="314" y="835"/>
                </a:cubicBezTo>
                <a:lnTo>
                  <a:pt x="994" y="835"/>
                </a:lnTo>
                <a:cubicBezTo>
                  <a:pt x="1138" y="835"/>
                  <a:pt x="1256" y="719"/>
                  <a:pt x="1256" y="573"/>
                </a:cubicBezTo>
                <a:cubicBezTo>
                  <a:pt x="1253" y="437"/>
                  <a:pt x="1146" y="324"/>
                  <a:pt x="1011" y="316"/>
                </a:cubicBezTo>
                <a:close/>
                <a:moveTo>
                  <a:pt x="731" y="471"/>
                </a:moveTo>
                <a:lnTo>
                  <a:pt x="731" y="680"/>
                </a:lnTo>
                <a:lnTo>
                  <a:pt x="523" y="680"/>
                </a:lnTo>
                <a:lnTo>
                  <a:pt x="523" y="471"/>
                </a:lnTo>
                <a:lnTo>
                  <a:pt x="364" y="471"/>
                </a:lnTo>
                <a:lnTo>
                  <a:pt x="627" y="209"/>
                </a:lnTo>
                <a:lnTo>
                  <a:pt x="889" y="471"/>
                </a:lnTo>
                <a:lnTo>
                  <a:pt x="731" y="471"/>
                </a:lnTo>
                <a:close/>
              </a:path>
            </a:pathLst>
          </a:custGeom>
          <a:solidFill>
            <a:srgbClr val="00BF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a:p>
        </p:txBody>
      </p:sp>
      <p:sp>
        <p:nvSpPr>
          <p:cNvPr id="774" name="Google Shape;774;p49"/>
          <p:cNvSpPr/>
          <p:nvPr/>
        </p:nvSpPr>
        <p:spPr>
          <a:xfrm>
            <a:off x="535850" y="4190350"/>
            <a:ext cx="3978900" cy="407700"/>
          </a:xfrm>
          <a:prstGeom prst="homePlate">
            <a:avLst>
              <a:gd fmla="val 50000" name="adj"/>
            </a:avLst>
          </a:prstGeom>
          <a:gradFill>
            <a:gsLst>
              <a:gs pos="0">
                <a:srgbClr val="FFFFFF"/>
              </a:gs>
              <a:gs pos="100000">
                <a:srgbClr val="DADC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9"/>
          <p:cNvSpPr/>
          <p:nvPr/>
        </p:nvSpPr>
        <p:spPr>
          <a:xfrm>
            <a:off x="6200775" y="4190350"/>
            <a:ext cx="1895400" cy="407700"/>
          </a:xfrm>
          <a:prstGeom prst="homePlate">
            <a:avLst>
              <a:gd fmla="val 50000" name="adj"/>
            </a:avLst>
          </a:prstGeom>
          <a:gradFill>
            <a:gsLst>
              <a:gs pos="0">
                <a:srgbClr val="FFFFFF"/>
              </a:gs>
              <a:gs pos="100000">
                <a:srgbClr val="DADC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9"/>
          <p:cNvSpPr/>
          <p:nvPr/>
        </p:nvSpPr>
        <p:spPr>
          <a:xfrm>
            <a:off x="3299550" y="4286575"/>
            <a:ext cx="1167600" cy="234900"/>
          </a:xfrm>
          <a:prstGeom prst="rect">
            <a:avLst/>
          </a:prstGeom>
          <a:noFill/>
          <a:ln>
            <a:noFill/>
          </a:ln>
        </p:spPr>
        <p:txBody>
          <a:bodyPr anchorCtr="0" anchor="ctr" bIns="243775" lIns="243775" spcFirstLastPara="1" rIns="243775" wrap="square" tIns="243775">
            <a:noAutofit/>
          </a:bodyPr>
          <a:lstStyle/>
          <a:p>
            <a:pPr indent="0" lvl="0" marL="0" marR="0" rtl="0" algn="l">
              <a:lnSpc>
                <a:spcPct val="100000"/>
              </a:lnSpc>
              <a:spcBef>
                <a:spcPts val="0"/>
              </a:spcBef>
              <a:spcAft>
                <a:spcPts val="0"/>
              </a:spcAft>
              <a:buClr>
                <a:srgbClr val="656565"/>
              </a:buClr>
              <a:buFont typeface="Roboto Condensed"/>
              <a:buNone/>
            </a:pPr>
            <a:r>
              <a:rPr b="1" lang="en-GB" sz="900">
                <a:solidFill>
                  <a:srgbClr val="5F6368"/>
                </a:solidFill>
                <a:latin typeface="Google Sans"/>
                <a:ea typeface="Google Sans"/>
                <a:cs typeface="Google Sans"/>
                <a:sym typeface="Google Sans"/>
              </a:rPr>
              <a:t>GCLID</a:t>
            </a:r>
            <a:endParaRPr b="1" sz="900">
              <a:solidFill>
                <a:srgbClr val="5F6368"/>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656565"/>
              </a:buClr>
              <a:buFont typeface="Roboto Condensed"/>
              <a:buNone/>
            </a:pPr>
            <a:r>
              <a:rPr i="0" lang="en-GB" sz="900" u="none" cap="none" strike="noStrike">
                <a:solidFill>
                  <a:srgbClr val="5F6368"/>
                </a:solidFill>
                <a:latin typeface="Google Sans"/>
                <a:ea typeface="Google Sans"/>
                <a:cs typeface="Google Sans"/>
                <a:sym typeface="Google Sans"/>
              </a:rPr>
              <a:t>748596123</a:t>
            </a:r>
            <a:endParaRPr sz="900">
              <a:solidFill>
                <a:srgbClr val="5F6368"/>
              </a:solidFill>
              <a:latin typeface="Google Sans"/>
              <a:ea typeface="Google Sans"/>
              <a:cs typeface="Google Sans"/>
              <a:sym typeface="Google Sans"/>
            </a:endParaRPr>
          </a:p>
        </p:txBody>
      </p:sp>
      <p:sp>
        <p:nvSpPr>
          <p:cNvPr id="777" name="Google Shape;777;p49"/>
          <p:cNvSpPr/>
          <p:nvPr/>
        </p:nvSpPr>
        <p:spPr>
          <a:xfrm>
            <a:off x="6880950" y="4286575"/>
            <a:ext cx="1167600" cy="234900"/>
          </a:xfrm>
          <a:prstGeom prst="rect">
            <a:avLst/>
          </a:prstGeom>
          <a:noFill/>
          <a:ln>
            <a:noFill/>
          </a:ln>
        </p:spPr>
        <p:txBody>
          <a:bodyPr anchorCtr="0" anchor="ctr" bIns="243775" lIns="243775" spcFirstLastPara="1" rIns="243775" wrap="square" tIns="243775">
            <a:noAutofit/>
          </a:bodyPr>
          <a:lstStyle/>
          <a:p>
            <a:pPr indent="0" lvl="0" marL="0" marR="0" rtl="0" algn="l">
              <a:lnSpc>
                <a:spcPct val="100000"/>
              </a:lnSpc>
              <a:spcBef>
                <a:spcPts val="0"/>
              </a:spcBef>
              <a:spcAft>
                <a:spcPts val="0"/>
              </a:spcAft>
              <a:buClr>
                <a:srgbClr val="656565"/>
              </a:buClr>
              <a:buFont typeface="Roboto Condensed"/>
              <a:buNone/>
            </a:pPr>
            <a:r>
              <a:rPr b="1" lang="en-GB" sz="900">
                <a:solidFill>
                  <a:srgbClr val="5F6368"/>
                </a:solidFill>
                <a:latin typeface="Google Sans"/>
                <a:ea typeface="Google Sans"/>
                <a:cs typeface="Google Sans"/>
                <a:sym typeface="Google Sans"/>
              </a:rPr>
              <a:t>GCLID</a:t>
            </a:r>
            <a:endParaRPr b="1" sz="900">
              <a:solidFill>
                <a:srgbClr val="5F6368"/>
              </a:solidFill>
              <a:latin typeface="Google Sans"/>
              <a:ea typeface="Google Sans"/>
              <a:cs typeface="Google Sans"/>
              <a:sym typeface="Google Sans"/>
            </a:endParaRPr>
          </a:p>
          <a:p>
            <a:pPr indent="0" lvl="0" marL="0" marR="0" rtl="0" algn="l">
              <a:lnSpc>
                <a:spcPct val="100000"/>
              </a:lnSpc>
              <a:spcBef>
                <a:spcPts val="0"/>
              </a:spcBef>
              <a:spcAft>
                <a:spcPts val="0"/>
              </a:spcAft>
              <a:buClr>
                <a:srgbClr val="656565"/>
              </a:buClr>
              <a:buFont typeface="Roboto Condensed"/>
              <a:buNone/>
            </a:pPr>
            <a:r>
              <a:rPr i="0" lang="en-GB" sz="900" u="none" cap="none" strike="noStrike">
                <a:solidFill>
                  <a:srgbClr val="5F6368"/>
                </a:solidFill>
                <a:latin typeface="Google Sans"/>
                <a:ea typeface="Google Sans"/>
                <a:cs typeface="Google Sans"/>
                <a:sym typeface="Google Sans"/>
              </a:rPr>
              <a:t>748596123</a:t>
            </a:r>
            <a:endParaRPr sz="900">
              <a:solidFill>
                <a:srgbClr val="5F6368"/>
              </a:solidFill>
              <a:latin typeface="Google Sans"/>
              <a:ea typeface="Google Sans"/>
              <a:cs typeface="Google Sans"/>
              <a:sym typeface="Google Sans"/>
            </a:endParaRPr>
          </a:p>
        </p:txBody>
      </p:sp>
      <p:pic>
        <p:nvPicPr>
          <p:cNvPr id="778" name="Google Shape;778;p49"/>
          <p:cNvPicPr preferRelativeResize="0"/>
          <p:nvPr/>
        </p:nvPicPr>
        <p:blipFill>
          <a:blip r:embed="rId3">
            <a:alphaModFix/>
          </a:blip>
          <a:stretch>
            <a:fillRect/>
          </a:stretch>
        </p:blipFill>
        <p:spPr>
          <a:xfrm>
            <a:off x="7770275" y="2899665"/>
            <a:ext cx="323350" cy="323371"/>
          </a:xfrm>
          <a:prstGeom prst="rect">
            <a:avLst/>
          </a:prstGeom>
          <a:noFill/>
          <a:ln>
            <a:noFill/>
          </a:ln>
        </p:spPr>
      </p:pic>
      <p:grpSp>
        <p:nvGrpSpPr>
          <p:cNvPr id="779" name="Google Shape;779;p49"/>
          <p:cNvGrpSpPr/>
          <p:nvPr/>
        </p:nvGrpSpPr>
        <p:grpSpPr>
          <a:xfrm>
            <a:off x="2110575" y="2799600"/>
            <a:ext cx="903300" cy="884400"/>
            <a:chOff x="2110575" y="2723400"/>
            <a:chExt cx="903300" cy="884400"/>
          </a:xfrm>
        </p:grpSpPr>
        <p:sp>
          <p:nvSpPr>
            <p:cNvPr id="780" name="Google Shape;780;p49"/>
            <p:cNvSpPr/>
            <p:nvPr/>
          </p:nvSpPr>
          <p:spPr>
            <a:xfrm>
              <a:off x="2110575" y="2723400"/>
              <a:ext cx="903300" cy="884400"/>
            </a:xfrm>
            <a:prstGeom prst="roundRect">
              <a:avLst>
                <a:gd fmla="val 11875" name="adj"/>
              </a:avLst>
            </a:prstGeom>
            <a:solidFill>
              <a:srgbClr val="F8F9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781" name="Google Shape;781;p49"/>
            <p:cNvSpPr/>
            <p:nvPr/>
          </p:nvSpPr>
          <p:spPr>
            <a:xfrm>
              <a:off x="2431406" y="3047675"/>
              <a:ext cx="475200" cy="63300"/>
            </a:xfrm>
            <a:prstGeom prst="roundRect">
              <a:avLst>
                <a:gd fmla="val 50000" name="adj"/>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9"/>
            <p:cNvSpPr/>
            <p:nvPr/>
          </p:nvSpPr>
          <p:spPr>
            <a:xfrm>
              <a:off x="2431400" y="3179425"/>
              <a:ext cx="414600" cy="63300"/>
            </a:xfrm>
            <a:prstGeom prst="roundRect">
              <a:avLst>
                <a:gd fmla="val 50000" name="adj"/>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9"/>
            <p:cNvSpPr/>
            <p:nvPr/>
          </p:nvSpPr>
          <p:spPr>
            <a:xfrm>
              <a:off x="2193375" y="2807325"/>
              <a:ext cx="737700" cy="177000"/>
            </a:xfrm>
            <a:prstGeom prst="roundRect">
              <a:avLst>
                <a:gd fmla="val 21816" name="adj"/>
              </a:avLst>
            </a:prstGeom>
            <a:solidFill>
              <a:srgbClr val="9AA0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9"/>
            <p:cNvSpPr/>
            <p:nvPr/>
          </p:nvSpPr>
          <p:spPr>
            <a:xfrm>
              <a:off x="2431402" y="3313750"/>
              <a:ext cx="323400" cy="63300"/>
            </a:xfrm>
            <a:prstGeom prst="roundRect">
              <a:avLst>
                <a:gd fmla="val 50000" name="adj"/>
              </a:avLst>
            </a:prstGeom>
            <a:solidFill>
              <a:srgbClr val="BDC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9"/>
            <p:cNvSpPr/>
            <p:nvPr/>
          </p:nvSpPr>
          <p:spPr>
            <a:xfrm>
              <a:off x="2202748" y="3047675"/>
              <a:ext cx="177000" cy="63300"/>
            </a:xfrm>
            <a:prstGeom prst="roundRect">
              <a:avLst>
                <a:gd fmla="val 50000" name="adj"/>
              </a:avLst>
            </a:prstGeom>
            <a:solidFill>
              <a:srgbClr val="D5D5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9"/>
            <p:cNvSpPr/>
            <p:nvPr/>
          </p:nvSpPr>
          <p:spPr>
            <a:xfrm>
              <a:off x="2202745" y="3179424"/>
              <a:ext cx="177000" cy="63300"/>
            </a:xfrm>
            <a:prstGeom prst="roundRect">
              <a:avLst>
                <a:gd fmla="val 50000" name="adj"/>
              </a:avLst>
            </a:prstGeom>
            <a:solidFill>
              <a:srgbClr val="D5D5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9"/>
            <p:cNvSpPr/>
            <p:nvPr/>
          </p:nvSpPr>
          <p:spPr>
            <a:xfrm>
              <a:off x="2202748" y="3313751"/>
              <a:ext cx="177000" cy="63300"/>
            </a:xfrm>
            <a:prstGeom prst="roundRect">
              <a:avLst>
                <a:gd fmla="val 50000" name="adj"/>
              </a:avLst>
            </a:prstGeom>
            <a:solidFill>
              <a:srgbClr val="D5D5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9"/>
            <p:cNvSpPr/>
            <p:nvPr/>
          </p:nvSpPr>
          <p:spPr>
            <a:xfrm>
              <a:off x="2205535" y="3445500"/>
              <a:ext cx="177000" cy="63300"/>
            </a:xfrm>
            <a:prstGeom prst="roundRect">
              <a:avLst>
                <a:gd fmla="val 50000" name="adj"/>
              </a:avLst>
            </a:prstGeom>
            <a:solidFill>
              <a:srgbClr val="00BF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cxnSp>
        <p:nvCxnSpPr>
          <p:cNvPr id="789" name="Google Shape;789;p49"/>
          <p:cNvCxnSpPr>
            <a:stCxn id="748" idx="3"/>
            <a:endCxn id="750" idx="1"/>
          </p:cNvCxnSpPr>
          <p:nvPr/>
        </p:nvCxnSpPr>
        <p:spPr>
          <a:xfrm>
            <a:off x="952425" y="1579700"/>
            <a:ext cx="1143000" cy="0"/>
          </a:xfrm>
          <a:prstGeom prst="straightConnector1">
            <a:avLst/>
          </a:prstGeom>
          <a:noFill/>
          <a:ln cap="flat" cmpd="sng" w="19050">
            <a:solidFill>
              <a:srgbClr val="BDC1C6"/>
            </a:solidFill>
            <a:prstDash val="dot"/>
            <a:round/>
            <a:headEnd len="med" w="med" type="none"/>
            <a:tailEnd len="med" w="med" type="none"/>
          </a:ln>
        </p:spPr>
      </p:cxnSp>
      <p:cxnSp>
        <p:nvCxnSpPr>
          <p:cNvPr id="790" name="Google Shape;790;p49"/>
          <p:cNvCxnSpPr>
            <a:stCxn id="750" idx="3"/>
            <a:endCxn id="752" idx="1"/>
          </p:cNvCxnSpPr>
          <p:nvPr/>
        </p:nvCxnSpPr>
        <p:spPr>
          <a:xfrm>
            <a:off x="2657400" y="1579700"/>
            <a:ext cx="1114800" cy="0"/>
          </a:xfrm>
          <a:prstGeom prst="straightConnector1">
            <a:avLst/>
          </a:prstGeom>
          <a:noFill/>
          <a:ln cap="flat" cmpd="sng" w="19050">
            <a:solidFill>
              <a:srgbClr val="BDC1C6"/>
            </a:solidFill>
            <a:prstDash val="dot"/>
            <a:round/>
            <a:headEnd len="med" w="med" type="none"/>
            <a:tailEnd len="med" w="med" type="none"/>
          </a:ln>
        </p:spPr>
      </p:cxnSp>
      <p:cxnSp>
        <p:nvCxnSpPr>
          <p:cNvPr id="791" name="Google Shape;791;p49"/>
          <p:cNvCxnSpPr>
            <a:stCxn id="752" idx="3"/>
            <a:endCxn id="754" idx="1"/>
          </p:cNvCxnSpPr>
          <p:nvPr/>
        </p:nvCxnSpPr>
        <p:spPr>
          <a:xfrm>
            <a:off x="4333950" y="1579700"/>
            <a:ext cx="1514400" cy="0"/>
          </a:xfrm>
          <a:prstGeom prst="straightConnector1">
            <a:avLst/>
          </a:prstGeom>
          <a:noFill/>
          <a:ln cap="flat" cmpd="sng" w="19050">
            <a:solidFill>
              <a:srgbClr val="BDC1C6"/>
            </a:solidFill>
            <a:prstDash val="dot"/>
            <a:round/>
            <a:headEnd len="med" w="med" type="none"/>
            <a:tailEnd len="med" w="med" type="none"/>
          </a:ln>
        </p:spPr>
      </p:cxnSp>
      <p:cxnSp>
        <p:nvCxnSpPr>
          <p:cNvPr id="792" name="Google Shape;792;p49"/>
          <p:cNvCxnSpPr>
            <a:stCxn id="754" idx="3"/>
            <a:endCxn id="756" idx="1"/>
          </p:cNvCxnSpPr>
          <p:nvPr/>
        </p:nvCxnSpPr>
        <p:spPr>
          <a:xfrm>
            <a:off x="6410350" y="1579700"/>
            <a:ext cx="1009500" cy="0"/>
          </a:xfrm>
          <a:prstGeom prst="straightConnector1">
            <a:avLst/>
          </a:prstGeom>
          <a:noFill/>
          <a:ln cap="flat" cmpd="sng" w="19050">
            <a:solidFill>
              <a:srgbClr val="BDC1C6"/>
            </a:solidFill>
            <a:prstDash val="dot"/>
            <a:round/>
            <a:headEnd len="med" w="med" type="none"/>
            <a:tailEnd len="med" w="med" type="none"/>
          </a:ln>
        </p:spPr>
      </p:cxnSp>
      <p:cxnSp>
        <p:nvCxnSpPr>
          <p:cNvPr id="793" name="Google Shape;793;p49"/>
          <p:cNvCxnSpPr>
            <a:stCxn id="756" idx="3"/>
          </p:cNvCxnSpPr>
          <p:nvPr/>
        </p:nvCxnSpPr>
        <p:spPr>
          <a:xfrm>
            <a:off x="7981875" y="1579700"/>
            <a:ext cx="1172100" cy="0"/>
          </a:xfrm>
          <a:prstGeom prst="straightConnector1">
            <a:avLst/>
          </a:prstGeom>
          <a:noFill/>
          <a:ln cap="flat" cmpd="sng" w="19050">
            <a:solidFill>
              <a:srgbClr val="BDC1C6"/>
            </a:solidFill>
            <a:prstDash val="dot"/>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50"/>
          <p:cNvSpPr txBox="1"/>
          <p:nvPr/>
        </p:nvSpPr>
        <p:spPr>
          <a:xfrm>
            <a:off x="340705" y="459527"/>
            <a:ext cx="7233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dk1"/>
                </a:solidFill>
                <a:latin typeface="Google Sans"/>
                <a:ea typeface="Google Sans"/>
                <a:cs typeface="Google Sans"/>
                <a:sym typeface="Google Sans"/>
              </a:rPr>
              <a:t>Measure offline leads: </a:t>
            </a:r>
            <a:endParaRPr sz="24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GB" sz="2400">
                <a:solidFill>
                  <a:srgbClr val="3C4043"/>
                </a:solidFill>
                <a:latin typeface="Google Sans"/>
                <a:ea typeface="Google Sans"/>
                <a:cs typeface="Google Sans"/>
                <a:sym typeface="Google Sans"/>
              </a:rPr>
              <a:t>Offline Conversion Tracking</a:t>
            </a:r>
            <a:endParaRPr sz="2400">
              <a:solidFill>
                <a:srgbClr val="3C4043"/>
              </a:solidFill>
              <a:latin typeface="Google Sans"/>
              <a:ea typeface="Google Sans"/>
              <a:cs typeface="Google Sans"/>
              <a:sym typeface="Google Sans"/>
            </a:endParaRPr>
          </a:p>
        </p:txBody>
      </p:sp>
      <p:sp>
        <p:nvSpPr>
          <p:cNvPr id="799" name="Google Shape;799;p50"/>
          <p:cNvSpPr txBox="1"/>
          <p:nvPr/>
        </p:nvSpPr>
        <p:spPr>
          <a:xfrm>
            <a:off x="326800" y="3173975"/>
            <a:ext cx="1671900" cy="137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5F6368"/>
                </a:solidFill>
                <a:latin typeface="Roboto"/>
                <a:ea typeface="Roboto"/>
                <a:cs typeface="Roboto"/>
                <a:sym typeface="Roboto"/>
              </a:rPr>
              <a:t>Measure</a:t>
            </a:r>
            <a:r>
              <a:rPr lang="en-GB" sz="1000">
                <a:solidFill>
                  <a:srgbClr val="5F6368"/>
                </a:solidFill>
                <a:latin typeface="Roboto"/>
                <a:ea typeface="Roboto"/>
                <a:cs typeface="Roboto"/>
                <a:sym typeface="Roboto"/>
              </a:rPr>
              <a:t> offline or otherwise untrackable conversion events up to </a:t>
            </a:r>
            <a:r>
              <a:rPr b="1" lang="en-GB" sz="1000">
                <a:solidFill>
                  <a:srgbClr val="5F6368"/>
                </a:solidFill>
                <a:latin typeface="Roboto"/>
                <a:ea typeface="Roboto"/>
                <a:cs typeface="Roboto"/>
                <a:sym typeface="Roboto"/>
              </a:rPr>
              <a:t>90 days</a:t>
            </a:r>
            <a:r>
              <a:rPr lang="en-GB" sz="1000">
                <a:solidFill>
                  <a:srgbClr val="5F6368"/>
                </a:solidFill>
                <a:latin typeface="Roboto"/>
                <a:ea typeface="Roboto"/>
                <a:cs typeface="Roboto"/>
                <a:sym typeface="Roboto"/>
              </a:rPr>
              <a:t> after the click. </a:t>
            </a:r>
            <a:endParaRPr sz="1000">
              <a:solidFill>
                <a:srgbClr val="5F6368"/>
              </a:solidFill>
              <a:latin typeface="Roboto"/>
              <a:ea typeface="Roboto"/>
              <a:cs typeface="Roboto"/>
              <a:sym typeface="Roboto"/>
            </a:endParaRPr>
          </a:p>
        </p:txBody>
      </p:sp>
      <p:grpSp>
        <p:nvGrpSpPr>
          <p:cNvPr id="800" name="Google Shape;800;p50"/>
          <p:cNvGrpSpPr/>
          <p:nvPr/>
        </p:nvGrpSpPr>
        <p:grpSpPr>
          <a:xfrm>
            <a:off x="428270" y="1683022"/>
            <a:ext cx="362698" cy="425820"/>
            <a:chOff x="-635300" y="2501275"/>
            <a:chExt cx="334500" cy="392750"/>
          </a:xfrm>
        </p:grpSpPr>
        <p:sp>
          <p:nvSpPr>
            <p:cNvPr id="801" name="Google Shape;801;p50"/>
            <p:cNvSpPr/>
            <p:nvPr/>
          </p:nvSpPr>
          <p:spPr>
            <a:xfrm>
              <a:off x="-635300" y="2501275"/>
              <a:ext cx="334500" cy="334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0"/>
            <p:cNvSpPr/>
            <p:nvPr/>
          </p:nvSpPr>
          <p:spPr>
            <a:xfrm>
              <a:off x="-554125" y="2783975"/>
              <a:ext cx="172175" cy="110050"/>
            </a:xfrm>
            <a:prstGeom prst="flowChartMerg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3" name="Google Shape;803;p50"/>
          <p:cNvSpPr/>
          <p:nvPr/>
        </p:nvSpPr>
        <p:spPr>
          <a:xfrm>
            <a:off x="535225" y="1792048"/>
            <a:ext cx="148800" cy="148824"/>
          </a:xfrm>
          <a:custGeom>
            <a:rect b="b" l="l" r="r" t="t"/>
            <a:pathLst>
              <a:path extrusionOk="0" h="941" w="941">
                <a:moveTo>
                  <a:pt x="0" y="731"/>
                </a:moveTo>
                <a:lnTo>
                  <a:pt x="0" y="835"/>
                </a:lnTo>
                <a:lnTo>
                  <a:pt x="313" y="835"/>
                </a:lnTo>
                <a:lnTo>
                  <a:pt x="313" y="731"/>
                </a:lnTo>
                <a:lnTo>
                  <a:pt x="0" y="731"/>
                </a:lnTo>
                <a:close/>
                <a:moveTo>
                  <a:pt x="0" y="104"/>
                </a:moveTo>
                <a:lnTo>
                  <a:pt x="0" y="209"/>
                </a:lnTo>
                <a:lnTo>
                  <a:pt x="522" y="209"/>
                </a:lnTo>
                <a:lnTo>
                  <a:pt x="522" y="104"/>
                </a:lnTo>
                <a:lnTo>
                  <a:pt x="0" y="104"/>
                </a:lnTo>
                <a:close/>
                <a:moveTo>
                  <a:pt x="522" y="940"/>
                </a:moveTo>
                <a:lnTo>
                  <a:pt x="522" y="835"/>
                </a:lnTo>
                <a:lnTo>
                  <a:pt x="940" y="835"/>
                </a:lnTo>
                <a:lnTo>
                  <a:pt x="940" y="731"/>
                </a:lnTo>
                <a:lnTo>
                  <a:pt x="522" y="731"/>
                </a:lnTo>
                <a:lnTo>
                  <a:pt x="522" y="627"/>
                </a:lnTo>
                <a:lnTo>
                  <a:pt x="418" y="627"/>
                </a:lnTo>
                <a:lnTo>
                  <a:pt x="418" y="940"/>
                </a:lnTo>
                <a:lnTo>
                  <a:pt x="522" y="940"/>
                </a:lnTo>
                <a:close/>
                <a:moveTo>
                  <a:pt x="209" y="418"/>
                </a:moveTo>
                <a:lnTo>
                  <a:pt x="0" y="418"/>
                </a:lnTo>
                <a:lnTo>
                  <a:pt x="0" y="522"/>
                </a:lnTo>
                <a:lnTo>
                  <a:pt x="209" y="522"/>
                </a:lnTo>
                <a:lnTo>
                  <a:pt x="209" y="627"/>
                </a:lnTo>
                <a:lnTo>
                  <a:pt x="313" y="627"/>
                </a:lnTo>
                <a:lnTo>
                  <a:pt x="313" y="313"/>
                </a:lnTo>
                <a:lnTo>
                  <a:pt x="209" y="313"/>
                </a:lnTo>
                <a:lnTo>
                  <a:pt x="209" y="418"/>
                </a:lnTo>
                <a:close/>
                <a:moveTo>
                  <a:pt x="940" y="522"/>
                </a:moveTo>
                <a:lnTo>
                  <a:pt x="940" y="418"/>
                </a:lnTo>
                <a:lnTo>
                  <a:pt x="418" y="418"/>
                </a:lnTo>
                <a:lnTo>
                  <a:pt x="418" y="522"/>
                </a:lnTo>
                <a:lnTo>
                  <a:pt x="940" y="522"/>
                </a:lnTo>
                <a:close/>
                <a:moveTo>
                  <a:pt x="627" y="313"/>
                </a:moveTo>
                <a:lnTo>
                  <a:pt x="731" y="313"/>
                </a:lnTo>
                <a:lnTo>
                  <a:pt x="731" y="209"/>
                </a:lnTo>
                <a:lnTo>
                  <a:pt x="940" y="209"/>
                </a:lnTo>
                <a:lnTo>
                  <a:pt x="940" y="104"/>
                </a:lnTo>
                <a:lnTo>
                  <a:pt x="731" y="104"/>
                </a:lnTo>
                <a:lnTo>
                  <a:pt x="731" y="0"/>
                </a:lnTo>
                <a:lnTo>
                  <a:pt x="627" y="0"/>
                </a:lnTo>
                <a:lnTo>
                  <a:pt x="627" y="313"/>
                </a:lnTo>
                <a:close/>
              </a:path>
            </a:pathLst>
          </a:custGeom>
          <a:solidFill>
            <a:srgbClr val="00BFA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04" name="Google Shape;804;p50"/>
          <p:cNvSpPr txBox="1"/>
          <p:nvPr/>
        </p:nvSpPr>
        <p:spPr>
          <a:xfrm>
            <a:off x="2155600" y="3173975"/>
            <a:ext cx="1655400" cy="137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5F6368"/>
                </a:solidFill>
                <a:latin typeface="Roboto"/>
                <a:ea typeface="Roboto"/>
                <a:cs typeface="Roboto"/>
                <a:sym typeface="Roboto"/>
              </a:rPr>
              <a:t>Import</a:t>
            </a:r>
            <a:r>
              <a:rPr lang="en-GB" sz="1000">
                <a:solidFill>
                  <a:srgbClr val="5F6368"/>
                </a:solidFill>
                <a:latin typeface="Roboto"/>
                <a:ea typeface="Roboto"/>
                <a:cs typeface="Roboto"/>
                <a:sym typeface="Roboto"/>
              </a:rPr>
              <a:t> these events directly into Google Ads.</a:t>
            </a:r>
            <a:endParaRPr sz="1000">
              <a:solidFill>
                <a:srgbClr val="5F6368"/>
              </a:solidFill>
              <a:latin typeface="Roboto"/>
              <a:ea typeface="Roboto"/>
              <a:cs typeface="Roboto"/>
              <a:sym typeface="Roboto"/>
            </a:endParaRPr>
          </a:p>
        </p:txBody>
      </p:sp>
      <p:grpSp>
        <p:nvGrpSpPr>
          <p:cNvPr id="805" name="Google Shape;805;p50"/>
          <p:cNvGrpSpPr/>
          <p:nvPr/>
        </p:nvGrpSpPr>
        <p:grpSpPr>
          <a:xfrm>
            <a:off x="2257070" y="2140222"/>
            <a:ext cx="362698" cy="425820"/>
            <a:chOff x="-635300" y="2501275"/>
            <a:chExt cx="334500" cy="392750"/>
          </a:xfrm>
        </p:grpSpPr>
        <p:sp>
          <p:nvSpPr>
            <p:cNvPr id="806" name="Google Shape;806;p50"/>
            <p:cNvSpPr/>
            <p:nvPr/>
          </p:nvSpPr>
          <p:spPr>
            <a:xfrm>
              <a:off x="-635300" y="2501275"/>
              <a:ext cx="334500" cy="334500"/>
            </a:xfrm>
            <a:prstGeom prst="ellipse">
              <a:avLst/>
            </a:prstGeom>
            <a:solidFill>
              <a:srgbClr val="E0F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0"/>
            <p:cNvSpPr/>
            <p:nvPr/>
          </p:nvSpPr>
          <p:spPr>
            <a:xfrm>
              <a:off x="-554125" y="2783975"/>
              <a:ext cx="172175" cy="110050"/>
            </a:xfrm>
            <a:prstGeom prst="flowChartMerge">
              <a:avLst/>
            </a:prstGeom>
            <a:solidFill>
              <a:srgbClr val="E0F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8" name="Google Shape;808;p50"/>
          <p:cNvSpPr txBox="1"/>
          <p:nvPr/>
        </p:nvSpPr>
        <p:spPr>
          <a:xfrm>
            <a:off x="3984400" y="3173975"/>
            <a:ext cx="1655400" cy="137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5F6368"/>
                </a:solidFill>
                <a:latin typeface="Roboto"/>
                <a:ea typeface="Roboto"/>
                <a:cs typeface="Roboto"/>
                <a:sym typeface="Roboto"/>
              </a:rPr>
              <a:t>Gain a deeper and </a:t>
            </a:r>
            <a:r>
              <a:rPr b="1" lang="en-GB" sz="1000">
                <a:solidFill>
                  <a:srgbClr val="5F6368"/>
                </a:solidFill>
                <a:latin typeface="Roboto"/>
                <a:ea typeface="Roboto"/>
                <a:cs typeface="Roboto"/>
                <a:sym typeface="Roboto"/>
              </a:rPr>
              <a:t>more granular understanding</a:t>
            </a:r>
            <a:r>
              <a:rPr lang="en-GB" sz="1000">
                <a:solidFill>
                  <a:srgbClr val="5F6368"/>
                </a:solidFill>
                <a:latin typeface="Roboto"/>
                <a:ea typeface="Roboto"/>
                <a:cs typeface="Roboto"/>
                <a:sym typeface="Roboto"/>
              </a:rPr>
              <a:t> of how each online click drives offline actions through </a:t>
            </a:r>
            <a:r>
              <a:rPr b="1" lang="en-GB" sz="1000">
                <a:solidFill>
                  <a:srgbClr val="5F6368"/>
                </a:solidFill>
                <a:latin typeface="Roboto"/>
                <a:ea typeface="Roboto"/>
                <a:cs typeface="Roboto"/>
                <a:sym typeface="Roboto"/>
              </a:rPr>
              <a:t>better reporting.</a:t>
            </a:r>
            <a:endParaRPr b="1" sz="1000">
              <a:solidFill>
                <a:srgbClr val="5F6368"/>
              </a:solidFill>
              <a:latin typeface="Roboto"/>
              <a:ea typeface="Roboto"/>
              <a:cs typeface="Roboto"/>
              <a:sym typeface="Roboto"/>
            </a:endParaRPr>
          </a:p>
        </p:txBody>
      </p:sp>
      <p:grpSp>
        <p:nvGrpSpPr>
          <p:cNvPr id="809" name="Google Shape;809;p50"/>
          <p:cNvGrpSpPr/>
          <p:nvPr/>
        </p:nvGrpSpPr>
        <p:grpSpPr>
          <a:xfrm>
            <a:off x="4085870" y="1683022"/>
            <a:ext cx="362698" cy="425820"/>
            <a:chOff x="-635300" y="2501275"/>
            <a:chExt cx="334500" cy="392750"/>
          </a:xfrm>
        </p:grpSpPr>
        <p:sp>
          <p:nvSpPr>
            <p:cNvPr id="810" name="Google Shape;810;p50"/>
            <p:cNvSpPr/>
            <p:nvPr/>
          </p:nvSpPr>
          <p:spPr>
            <a:xfrm>
              <a:off x="-635300" y="2501275"/>
              <a:ext cx="334500" cy="334500"/>
            </a:xfrm>
            <a:prstGeom prst="ellipse">
              <a:avLst/>
            </a:prstGeom>
            <a:solidFill>
              <a:srgbClr val="E0F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0"/>
            <p:cNvSpPr/>
            <p:nvPr/>
          </p:nvSpPr>
          <p:spPr>
            <a:xfrm>
              <a:off x="-554125" y="2783975"/>
              <a:ext cx="172175" cy="110050"/>
            </a:xfrm>
            <a:prstGeom prst="flowChartMerge">
              <a:avLst/>
            </a:prstGeom>
            <a:solidFill>
              <a:srgbClr val="E0F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2" name="Google Shape;812;p50"/>
          <p:cNvSpPr txBox="1"/>
          <p:nvPr/>
        </p:nvSpPr>
        <p:spPr>
          <a:xfrm>
            <a:off x="5813200" y="3173975"/>
            <a:ext cx="1671900" cy="137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5F6368"/>
                </a:solidFill>
                <a:latin typeface="Roboto"/>
                <a:ea typeface="Roboto"/>
                <a:cs typeface="Roboto"/>
                <a:sym typeface="Roboto"/>
              </a:rPr>
              <a:t>Distinguish between clicks and queries that lead to </a:t>
            </a:r>
            <a:r>
              <a:rPr b="1" lang="en-GB" sz="1000">
                <a:solidFill>
                  <a:srgbClr val="5F6368"/>
                </a:solidFill>
                <a:latin typeface="Roboto"/>
                <a:ea typeface="Roboto"/>
                <a:cs typeface="Roboto"/>
                <a:sym typeface="Roboto"/>
              </a:rPr>
              <a:t>high vs. low quality leads.</a:t>
            </a:r>
            <a:endParaRPr b="1" sz="1000">
              <a:solidFill>
                <a:srgbClr val="5F6368"/>
              </a:solidFill>
              <a:latin typeface="Roboto"/>
              <a:ea typeface="Roboto"/>
              <a:cs typeface="Roboto"/>
              <a:sym typeface="Roboto"/>
            </a:endParaRPr>
          </a:p>
        </p:txBody>
      </p:sp>
      <p:grpSp>
        <p:nvGrpSpPr>
          <p:cNvPr id="813" name="Google Shape;813;p50"/>
          <p:cNvGrpSpPr/>
          <p:nvPr/>
        </p:nvGrpSpPr>
        <p:grpSpPr>
          <a:xfrm>
            <a:off x="5914670" y="2140222"/>
            <a:ext cx="362698" cy="425820"/>
            <a:chOff x="-635300" y="2501275"/>
            <a:chExt cx="334500" cy="392750"/>
          </a:xfrm>
        </p:grpSpPr>
        <p:sp>
          <p:nvSpPr>
            <p:cNvPr id="814" name="Google Shape;814;p50"/>
            <p:cNvSpPr/>
            <p:nvPr/>
          </p:nvSpPr>
          <p:spPr>
            <a:xfrm>
              <a:off x="-635300" y="2501275"/>
              <a:ext cx="334500" cy="334500"/>
            </a:xfrm>
            <a:prstGeom prst="ellipse">
              <a:avLst/>
            </a:prstGeom>
            <a:solidFill>
              <a:srgbClr val="E0F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50"/>
            <p:cNvSpPr/>
            <p:nvPr/>
          </p:nvSpPr>
          <p:spPr>
            <a:xfrm>
              <a:off x="-554125" y="2783975"/>
              <a:ext cx="172175" cy="110050"/>
            </a:xfrm>
            <a:prstGeom prst="flowChartMerge">
              <a:avLst/>
            </a:prstGeom>
            <a:solidFill>
              <a:srgbClr val="E0F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6" name="Google Shape;816;p50"/>
          <p:cNvSpPr txBox="1"/>
          <p:nvPr/>
        </p:nvSpPr>
        <p:spPr>
          <a:xfrm>
            <a:off x="7642000" y="3173975"/>
            <a:ext cx="1240800" cy="137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5F6368"/>
                </a:solidFill>
                <a:latin typeface="Roboto"/>
                <a:ea typeface="Roboto"/>
                <a:cs typeface="Roboto"/>
                <a:sym typeface="Roboto"/>
              </a:rPr>
              <a:t>Use this intelligence to unlock </a:t>
            </a:r>
            <a:r>
              <a:rPr b="1" lang="en-GB" sz="1000">
                <a:solidFill>
                  <a:srgbClr val="5F6368"/>
                </a:solidFill>
                <a:latin typeface="Roboto"/>
                <a:ea typeface="Roboto"/>
                <a:cs typeface="Roboto"/>
                <a:sym typeface="Roboto"/>
              </a:rPr>
              <a:t>better bid optimization.</a:t>
            </a:r>
            <a:endParaRPr b="1" sz="1000">
              <a:solidFill>
                <a:srgbClr val="5F6368"/>
              </a:solidFill>
              <a:latin typeface="Roboto"/>
              <a:ea typeface="Roboto"/>
              <a:cs typeface="Roboto"/>
              <a:sym typeface="Roboto"/>
            </a:endParaRPr>
          </a:p>
        </p:txBody>
      </p:sp>
      <p:grpSp>
        <p:nvGrpSpPr>
          <p:cNvPr id="817" name="Google Shape;817;p50"/>
          <p:cNvGrpSpPr/>
          <p:nvPr/>
        </p:nvGrpSpPr>
        <p:grpSpPr>
          <a:xfrm>
            <a:off x="7743470" y="1683022"/>
            <a:ext cx="362698" cy="425820"/>
            <a:chOff x="-635300" y="2501275"/>
            <a:chExt cx="334500" cy="392750"/>
          </a:xfrm>
        </p:grpSpPr>
        <p:sp>
          <p:nvSpPr>
            <p:cNvPr id="818" name="Google Shape;818;p50"/>
            <p:cNvSpPr/>
            <p:nvPr/>
          </p:nvSpPr>
          <p:spPr>
            <a:xfrm>
              <a:off x="-635300" y="2501275"/>
              <a:ext cx="334500" cy="334500"/>
            </a:xfrm>
            <a:prstGeom prst="ellipse">
              <a:avLst/>
            </a:prstGeom>
            <a:solidFill>
              <a:srgbClr val="E0F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0"/>
            <p:cNvSpPr/>
            <p:nvPr/>
          </p:nvSpPr>
          <p:spPr>
            <a:xfrm>
              <a:off x="-554125" y="2783975"/>
              <a:ext cx="172175" cy="110050"/>
            </a:xfrm>
            <a:prstGeom prst="flowChartMerge">
              <a:avLst/>
            </a:prstGeom>
            <a:solidFill>
              <a:srgbClr val="E0F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20" name="Google Shape;820;p50"/>
          <p:cNvCxnSpPr/>
          <p:nvPr/>
        </p:nvCxnSpPr>
        <p:spPr>
          <a:xfrm flipH="1" rot="10800000">
            <a:off x="34575" y="3045400"/>
            <a:ext cx="9130800" cy="8100"/>
          </a:xfrm>
          <a:prstGeom prst="straightConnector1">
            <a:avLst/>
          </a:prstGeom>
          <a:noFill/>
          <a:ln cap="flat" cmpd="sng" w="9525">
            <a:solidFill>
              <a:srgbClr val="DADCE0"/>
            </a:solidFill>
            <a:prstDash val="solid"/>
            <a:round/>
            <a:headEnd len="med" w="med" type="none"/>
            <a:tailEnd len="med" w="med" type="none"/>
          </a:ln>
        </p:spPr>
      </p:cxnSp>
      <p:cxnSp>
        <p:nvCxnSpPr>
          <p:cNvPr id="821" name="Google Shape;821;p50"/>
          <p:cNvCxnSpPr>
            <a:stCxn id="802" idx="2"/>
          </p:cNvCxnSpPr>
          <p:nvPr/>
        </p:nvCxnSpPr>
        <p:spPr>
          <a:xfrm>
            <a:off x="609633" y="2108841"/>
            <a:ext cx="0" cy="931800"/>
          </a:xfrm>
          <a:prstGeom prst="straightConnector1">
            <a:avLst/>
          </a:prstGeom>
          <a:noFill/>
          <a:ln cap="flat" cmpd="sng" w="19050">
            <a:solidFill>
              <a:srgbClr val="DADCE0"/>
            </a:solidFill>
            <a:prstDash val="dot"/>
            <a:round/>
            <a:headEnd len="med" w="med" type="none"/>
            <a:tailEnd len="med" w="med" type="none"/>
          </a:ln>
        </p:spPr>
      </p:cxnSp>
      <p:cxnSp>
        <p:nvCxnSpPr>
          <p:cNvPr id="822" name="Google Shape;822;p50"/>
          <p:cNvCxnSpPr/>
          <p:nvPr/>
        </p:nvCxnSpPr>
        <p:spPr>
          <a:xfrm>
            <a:off x="2438425" y="2570771"/>
            <a:ext cx="0" cy="478200"/>
          </a:xfrm>
          <a:prstGeom prst="straightConnector1">
            <a:avLst/>
          </a:prstGeom>
          <a:noFill/>
          <a:ln cap="flat" cmpd="sng" w="19050">
            <a:solidFill>
              <a:srgbClr val="DADCE0"/>
            </a:solidFill>
            <a:prstDash val="dot"/>
            <a:round/>
            <a:headEnd len="med" w="med" type="none"/>
            <a:tailEnd len="med" w="med" type="none"/>
          </a:ln>
        </p:spPr>
      </p:cxnSp>
      <p:cxnSp>
        <p:nvCxnSpPr>
          <p:cNvPr id="823" name="Google Shape;823;p50"/>
          <p:cNvCxnSpPr/>
          <p:nvPr/>
        </p:nvCxnSpPr>
        <p:spPr>
          <a:xfrm>
            <a:off x="4267233" y="2111204"/>
            <a:ext cx="0" cy="931800"/>
          </a:xfrm>
          <a:prstGeom prst="straightConnector1">
            <a:avLst/>
          </a:prstGeom>
          <a:noFill/>
          <a:ln cap="flat" cmpd="sng" w="19050">
            <a:solidFill>
              <a:srgbClr val="DADCE0"/>
            </a:solidFill>
            <a:prstDash val="dot"/>
            <a:round/>
            <a:headEnd len="med" w="med" type="none"/>
            <a:tailEnd len="med" w="med" type="none"/>
          </a:ln>
        </p:spPr>
      </p:cxnSp>
      <p:cxnSp>
        <p:nvCxnSpPr>
          <p:cNvPr id="824" name="Google Shape;824;p50"/>
          <p:cNvCxnSpPr/>
          <p:nvPr/>
        </p:nvCxnSpPr>
        <p:spPr>
          <a:xfrm>
            <a:off x="6096025" y="2571983"/>
            <a:ext cx="0" cy="478200"/>
          </a:xfrm>
          <a:prstGeom prst="straightConnector1">
            <a:avLst/>
          </a:prstGeom>
          <a:noFill/>
          <a:ln cap="flat" cmpd="sng" w="19050">
            <a:solidFill>
              <a:srgbClr val="DADCE0"/>
            </a:solidFill>
            <a:prstDash val="dot"/>
            <a:round/>
            <a:headEnd len="med" w="med" type="none"/>
            <a:tailEnd len="med" w="med" type="none"/>
          </a:ln>
        </p:spPr>
      </p:cxnSp>
      <p:cxnSp>
        <p:nvCxnSpPr>
          <p:cNvPr id="825" name="Google Shape;825;p50"/>
          <p:cNvCxnSpPr/>
          <p:nvPr/>
        </p:nvCxnSpPr>
        <p:spPr>
          <a:xfrm>
            <a:off x="7924808" y="2113579"/>
            <a:ext cx="0" cy="931800"/>
          </a:xfrm>
          <a:prstGeom prst="straightConnector1">
            <a:avLst/>
          </a:prstGeom>
          <a:noFill/>
          <a:ln cap="flat" cmpd="sng" w="19050">
            <a:solidFill>
              <a:srgbClr val="DADCE0"/>
            </a:solidFill>
            <a:prstDash val="dot"/>
            <a:round/>
            <a:headEnd len="med" w="med" type="none"/>
            <a:tailEnd len="med" w="med" type="none"/>
          </a:ln>
        </p:spPr>
      </p:cxnSp>
      <p:sp>
        <p:nvSpPr>
          <p:cNvPr id="826" name="Google Shape;826;p50"/>
          <p:cNvSpPr/>
          <p:nvPr/>
        </p:nvSpPr>
        <p:spPr>
          <a:xfrm>
            <a:off x="4200326" y="1799542"/>
            <a:ext cx="133800" cy="133817"/>
          </a:xfrm>
          <a:custGeom>
            <a:rect b="b" l="l" r="r" t="t"/>
            <a:pathLst>
              <a:path extrusionOk="0" h="941" w="940">
                <a:moveTo>
                  <a:pt x="835" y="0"/>
                </a:moveTo>
                <a:lnTo>
                  <a:pt x="104" y="0"/>
                </a:lnTo>
                <a:cubicBezTo>
                  <a:pt x="47" y="0"/>
                  <a:pt x="0" y="48"/>
                  <a:pt x="0" y="105"/>
                </a:cubicBezTo>
                <a:lnTo>
                  <a:pt x="0" y="835"/>
                </a:lnTo>
                <a:cubicBezTo>
                  <a:pt x="0" y="892"/>
                  <a:pt x="47" y="940"/>
                  <a:pt x="104" y="940"/>
                </a:cubicBezTo>
                <a:lnTo>
                  <a:pt x="835" y="940"/>
                </a:lnTo>
                <a:cubicBezTo>
                  <a:pt x="891" y="940"/>
                  <a:pt x="939" y="892"/>
                  <a:pt x="939" y="835"/>
                </a:cubicBezTo>
                <a:lnTo>
                  <a:pt x="939" y="105"/>
                </a:lnTo>
                <a:cubicBezTo>
                  <a:pt x="939" y="48"/>
                  <a:pt x="891" y="0"/>
                  <a:pt x="835" y="0"/>
                </a:cubicBezTo>
                <a:close/>
                <a:moveTo>
                  <a:pt x="313" y="734"/>
                </a:moveTo>
                <a:lnTo>
                  <a:pt x="208" y="734"/>
                </a:lnTo>
                <a:lnTo>
                  <a:pt x="208" y="367"/>
                </a:lnTo>
                <a:lnTo>
                  <a:pt x="313" y="367"/>
                </a:lnTo>
                <a:lnTo>
                  <a:pt x="313" y="734"/>
                </a:lnTo>
                <a:close/>
                <a:moveTo>
                  <a:pt x="522" y="734"/>
                </a:moveTo>
                <a:lnTo>
                  <a:pt x="417" y="734"/>
                </a:lnTo>
                <a:lnTo>
                  <a:pt x="417" y="212"/>
                </a:lnTo>
                <a:lnTo>
                  <a:pt x="522" y="212"/>
                </a:lnTo>
                <a:lnTo>
                  <a:pt x="522" y="734"/>
                </a:lnTo>
                <a:close/>
                <a:moveTo>
                  <a:pt x="730" y="734"/>
                </a:moveTo>
                <a:lnTo>
                  <a:pt x="626" y="734"/>
                </a:lnTo>
                <a:lnTo>
                  <a:pt x="626" y="525"/>
                </a:lnTo>
                <a:lnTo>
                  <a:pt x="730" y="525"/>
                </a:lnTo>
                <a:lnTo>
                  <a:pt x="730" y="734"/>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27" name="Google Shape;827;p50"/>
          <p:cNvSpPr/>
          <p:nvPr/>
        </p:nvSpPr>
        <p:spPr>
          <a:xfrm>
            <a:off x="6024013" y="2248753"/>
            <a:ext cx="144000" cy="130822"/>
          </a:xfrm>
          <a:custGeom>
            <a:rect b="b" l="l" r="r" t="t"/>
            <a:pathLst>
              <a:path extrusionOk="0" h="1048" w="1155">
                <a:moveTo>
                  <a:pt x="0" y="1047"/>
                </a:moveTo>
                <a:lnTo>
                  <a:pt x="209" y="1047"/>
                </a:lnTo>
                <a:lnTo>
                  <a:pt x="209" y="421"/>
                </a:lnTo>
                <a:lnTo>
                  <a:pt x="0" y="421"/>
                </a:lnTo>
                <a:lnTo>
                  <a:pt x="0" y="1047"/>
                </a:lnTo>
                <a:close/>
                <a:moveTo>
                  <a:pt x="1152" y="472"/>
                </a:moveTo>
                <a:cubicBezTo>
                  <a:pt x="1152" y="415"/>
                  <a:pt x="1104" y="367"/>
                  <a:pt x="1047" y="367"/>
                </a:cubicBezTo>
                <a:lnTo>
                  <a:pt x="717" y="367"/>
                </a:lnTo>
                <a:lnTo>
                  <a:pt x="768" y="127"/>
                </a:lnTo>
                <a:lnTo>
                  <a:pt x="771" y="110"/>
                </a:lnTo>
                <a:cubicBezTo>
                  <a:pt x="771" y="88"/>
                  <a:pt x="762" y="68"/>
                  <a:pt x="748" y="54"/>
                </a:cubicBezTo>
                <a:lnTo>
                  <a:pt x="692" y="0"/>
                </a:lnTo>
                <a:lnTo>
                  <a:pt x="347" y="345"/>
                </a:lnTo>
                <a:cubicBezTo>
                  <a:pt x="327" y="364"/>
                  <a:pt x="316" y="390"/>
                  <a:pt x="316" y="418"/>
                </a:cubicBezTo>
                <a:lnTo>
                  <a:pt x="316" y="940"/>
                </a:lnTo>
                <a:cubicBezTo>
                  <a:pt x="316" y="997"/>
                  <a:pt x="364" y="1045"/>
                  <a:pt x="421" y="1045"/>
                </a:cubicBezTo>
                <a:lnTo>
                  <a:pt x="892" y="1045"/>
                </a:lnTo>
                <a:cubicBezTo>
                  <a:pt x="934" y="1045"/>
                  <a:pt x="974" y="1019"/>
                  <a:pt x="988" y="980"/>
                </a:cubicBezTo>
                <a:lnTo>
                  <a:pt x="1146" y="610"/>
                </a:lnTo>
                <a:cubicBezTo>
                  <a:pt x="1152" y="599"/>
                  <a:pt x="1154" y="585"/>
                  <a:pt x="1154" y="570"/>
                </a:cubicBezTo>
                <a:lnTo>
                  <a:pt x="1154" y="472"/>
                </a:lnTo>
                <a:lnTo>
                  <a:pt x="1154" y="472"/>
                </a:lnTo>
                <a:lnTo>
                  <a:pt x="1152" y="47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28" name="Google Shape;828;p50"/>
          <p:cNvSpPr/>
          <p:nvPr/>
        </p:nvSpPr>
        <p:spPr>
          <a:xfrm>
            <a:off x="7834593" y="1801037"/>
            <a:ext cx="180414" cy="130826"/>
          </a:xfrm>
          <a:custGeom>
            <a:rect b="b" l="l" r="r" t="t"/>
            <a:pathLst>
              <a:path extrusionOk="0" h="836" w="1155">
                <a:moveTo>
                  <a:pt x="942" y="209"/>
                </a:moveTo>
                <a:lnTo>
                  <a:pt x="734" y="418"/>
                </a:lnTo>
                <a:lnTo>
                  <a:pt x="892" y="418"/>
                </a:lnTo>
                <a:cubicBezTo>
                  <a:pt x="892" y="590"/>
                  <a:pt x="751" y="731"/>
                  <a:pt x="578" y="731"/>
                </a:cubicBezTo>
                <a:cubicBezTo>
                  <a:pt x="525" y="731"/>
                  <a:pt x="477" y="717"/>
                  <a:pt x="432" y="694"/>
                </a:cubicBezTo>
                <a:lnTo>
                  <a:pt x="355" y="770"/>
                </a:lnTo>
                <a:cubicBezTo>
                  <a:pt x="420" y="810"/>
                  <a:pt x="497" y="835"/>
                  <a:pt x="578" y="835"/>
                </a:cubicBezTo>
                <a:cubicBezTo>
                  <a:pt x="810" y="835"/>
                  <a:pt x="996" y="649"/>
                  <a:pt x="996" y="418"/>
                </a:cubicBezTo>
                <a:lnTo>
                  <a:pt x="1154" y="418"/>
                </a:lnTo>
                <a:lnTo>
                  <a:pt x="942" y="209"/>
                </a:lnTo>
                <a:close/>
                <a:moveTo>
                  <a:pt x="262" y="418"/>
                </a:moveTo>
                <a:cubicBezTo>
                  <a:pt x="262" y="245"/>
                  <a:pt x="403" y="104"/>
                  <a:pt x="576" y="104"/>
                </a:cubicBezTo>
                <a:cubicBezTo>
                  <a:pt x="629" y="104"/>
                  <a:pt x="677" y="118"/>
                  <a:pt x="722" y="141"/>
                </a:cubicBezTo>
                <a:lnTo>
                  <a:pt x="799" y="65"/>
                </a:lnTo>
                <a:cubicBezTo>
                  <a:pt x="734" y="25"/>
                  <a:pt x="657" y="0"/>
                  <a:pt x="576" y="0"/>
                </a:cubicBezTo>
                <a:cubicBezTo>
                  <a:pt x="344" y="0"/>
                  <a:pt x="158" y="186"/>
                  <a:pt x="158" y="418"/>
                </a:cubicBezTo>
                <a:lnTo>
                  <a:pt x="0" y="418"/>
                </a:lnTo>
                <a:lnTo>
                  <a:pt x="209" y="626"/>
                </a:lnTo>
                <a:lnTo>
                  <a:pt x="418" y="418"/>
                </a:lnTo>
                <a:lnTo>
                  <a:pt x="262" y="41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29" name="Google Shape;829;p50"/>
          <p:cNvSpPr/>
          <p:nvPr/>
        </p:nvSpPr>
        <p:spPr>
          <a:xfrm rot="1534892">
            <a:off x="2374569" y="2230671"/>
            <a:ext cx="62530" cy="179811"/>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0"/>
          <p:cNvSpPr/>
          <p:nvPr/>
        </p:nvSpPr>
        <p:spPr>
          <a:xfrm rot="-1801102">
            <a:off x="2432954" y="2230544"/>
            <a:ext cx="62365" cy="179840"/>
          </a:xfrm>
          <a:prstGeom prst="roundRect">
            <a:avLst>
              <a:gd fmla="val 50000" name="adj"/>
            </a:avLst>
          </a:prstGeom>
          <a:solidFill>
            <a:srgbClr val="00BF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51"/>
          <p:cNvSpPr/>
          <p:nvPr/>
        </p:nvSpPr>
        <p:spPr>
          <a:xfrm>
            <a:off x="410675" y="1682655"/>
            <a:ext cx="3496800" cy="2999100"/>
          </a:xfrm>
          <a:prstGeom prst="trapezoid">
            <a:avLst>
              <a:gd fmla="val 25000" name="adj"/>
            </a:avLst>
          </a:prstGeom>
          <a:solidFill>
            <a:srgbClr val="F3F3F3"/>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836" name="Google Shape;836;p51"/>
          <p:cNvSpPr txBox="1"/>
          <p:nvPr/>
        </p:nvSpPr>
        <p:spPr>
          <a:xfrm>
            <a:off x="350375" y="388150"/>
            <a:ext cx="5672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3C4043"/>
                </a:solidFill>
                <a:latin typeface="Google Sans"/>
                <a:ea typeface="Google Sans"/>
                <a:cs typeface="Google Sans"/>
                <a:sym typeface="Google Sans"/>
              </a:rPr>
              <a:t>Redefining quality means </a:t>
            </a:r>
            <a:br>
              <a:rPr lang="en-GB" sz="2400">
                <a:solidFill>
                  <a:srgbClr val="3C4043"/>
                </a:solidFill>
                <a:latin typeface="Google Sans"/>
                <a:ea typeface="Google Sans"/>
                <a:cs typeface="Google Sans"/>
                <a:sym typeface="Google Sans"/>
              </a:rPr>
            </a:br>
            <a:r>
              <a:rPr lang="en-GB" sz="2400">
                <a:solidFill>
                  <a:srgbClr val="00BFA5"/>
                </a:solidFill>
                <a:latin typeface="Google Sans"/>
                <a:ea typeface="Google Sans"/>
                <a:cs typeface="Google Sans"/>
                <a:sym typeface="Google Sans"/>
              </a:rPr>
              <a:t>aligning on the right measurement</a:t>
            </a:r>
            <a:endParaRPr sz="2400">
              <a:solidFill>
                <a:srgbClr val="00BFA5"/>
              </a:solidFill>
              <a:latin typeface="Google Sans"/>
              <a:ea typeface="Google Sans"/>
              <a:cs typeface="Google Sans"/>
              <a:sym typeface="Google Sans"/>
            </a:endParaRPr>
          </a:p>
        </p:txBody>
      </p:sp>
      <p:grpSp>
        <p:nvGrpSpPr>
          <p:cNvPr id="837" name="Google Shape;837;p51"/>
          <p:cNvGrpSpPr/>
          <p:nvPr/>
        </p:nvGrpSpPr>
        <p:grpSpPr>
          <a:xfrm>
            <a:off x="3325871" y="1682634"/>
            <a:ext cx="4186200" cy="666300"/>
            <a:chOff x="3478271" y="1454034"/>
            <a:chExt cx="4186200" cy="666300"/>
          </a:xfrm>
        </p:grpSpPr>
        <p:sp>
          <p:nvSpPr>
            <p:cNvPr id="838" name="Google Shape;838;p51"/>
            <p:cNvSpPr/>
            <p:nvPr/>
          </p:nvSpPr>
          <p:spPr>
            <a:xfrm rot="10800000">
              <a:off x="3478271" y="1454034"/>
              <a:ext cx="4186200" cy="666300"/>
            </a:xfrm>
            <a:prstGeom prst="trapezoid">
              <a:avLst>
                <a:gd fmla="val 25000" name="adj"/>
              </a:avLst>
            </a:prstGeom>
            <a:solidFill>
              <a:srgbClr val="80CBC4">
                <a:alpha val="6145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839" name="Google Shape;839;p51"/>
            <p:cNvSpPr/>
            <p:nvPr/>
          </p:nvSpPr>
          <p:spPr>
            <a:xfrm>
              <a:off x="6682456" y="1595688"/>
              <a:ext cx="224240" cy="279749"/>
            </a:xfrm>
            <a:custGeom>
              <a:rect b="b" l="l" r="r" t="t"/>
              <a:pathLst>
                <a:path extrusionOk="0" h="1045" w="836">
                  <a:moveTo>
                    <a:pt x="522" y="0"/>
                  </a:moveTo>
                  <a:lnTo>
                    <a:pt x="104" y="0"/>
                  </a:lnTo>
                  <a:cubicBezTo>
                    <a:pt x="48" y="0"/>
                    <a:pt x="0" y="48"/>
                    <a:pt x="0" y="104"/>
                  </a:cubicBezTo>
                  <a:lnTo>
                    <a:pt x="0" y="940"/>
                  </a:lnTo>
                  <a:cubicBezTo>
                    <a:pt x="0" y="996"/>
                    <a:pt x="45" y="1044"/>
                    <a:pt x="104" y="1044"/>
                  </a:cubicBezTo>
                  <a:lnTo>
                    <a:pt x="731" y="1044"/>
                  </a:lnTo>
                  <a:cubicBezTo>
                    <a:pt x="787" y="1044"/>
                    <a:pt x="835" y="996"/>
                    <a:pt x="835" y="940"/>
                  </a:cubicBezTo>
                  <a:lnTo>
                    <a:pt x="835" y="313"/>
                  </a:lnTo>
                  <a:lnTo>
                    <a:pt x="522" y="0"/>
                  </a:lnTo>
                  <a:close/>
                  <a:moveTo>
                    <a:pt x="626" y="838"/>
                  </a:moveTo>
                  <a:lnTo>
                    <a:pt x="209" y="838"/>
                  </a:lnTo>
                  <a:lnTo>
                    <a:pt x="209" y="734"/>
                  </a:lnTo>
                  <a:lnTo>
                    <a:pt x="626" y="734"/>
                  </a:lnTo>
                  <a:lnTo>
                    <a:pt x="626" y="838"/>
                  </a:lnTo>
                  <a:close/>
                  <a:moveTo>
                    <a:pt x="626" y="629"/>
                  </a:moveTo>
                  <a:lnTo>
                    <a:pt x="209" y="629"/>
                  </a:lnTo>
                  <a:lnTo>
                    <a:pt x="209" y="525"/>
                  </a:lnTo>
                  <a:lnTo>
                    <a:pt x="626" y="525"/>
                  </a:lnTo>
                  <a:lnTo>
                    <a:pt x="626" y="629"/>
                  </a:lnTo>
                  <a:close/>
                  <a:moveTo>
                    <a:pt x="471" y="367"/>
                  </a:moveTo>
                  <a:lnTo>
                    <a:pt x="471" y="79"/>
                  </a:lnTo>
                  <a:lnTo>
                    <a:pt x="759" y="367"/>
                  </a:lnTo>
                  <a:lnTo>
                    <a:pt x="471" y="367"/>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40" name="Google Shape;840;p51"/>
            <p:cNvSpPr txBox="1"/>
            <p:nvPr/>
          </p:nvSpPr>
          <p:spPr>
            <a:xfrm>
              <a:off x="4934960" y="1820663"/>
              <a:ext cx="1272900" cy="1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Newsletter sign-ups</a:t>
              </a:r>
              <a:endParaRPr sz="800">
                <a:solidFill>
                  <a:srgbClr val="FFFFFF"/>
                </a:solidFill>
                <a:latin typeface="Roboto"/>
                <a:ea typeface="Roboto"/>
                <a:cs typeface="Roboto"/>
                <a:sym typeface="Roboto"/>
              </a:endParaRPr>
            </a:p>
          </p:txBody>
        </p:sp>
        <p:sp>
          <p:nvSpPr>
            <p:cNvPr id="841" name="Google Shape;841;p51"/>
            <p:cNvSpPr/>
            <p:nvPr/>
          </p:nvSpPr>
          <p:spPr>
            <a:xfrm>
              <a:off x="5442428" y="1607736"/>
              <a:ext cx="257963" cy="221402"/>
            </a:xfrm>
            <a:custGeom>
              <a:rect b="b" l="l" r="r" t="t"/>
              <a:pathLst>
                <a:path extrusionOk="0" h="961" w="1119">
                  <a:moveTo>
                    <a:pt x="0" y="960"/>
                  </a:moveTo>
                  <a:lnTo>
                    <a:pt x="1118" y="480"/>
                  </a:lnTo>
                  <a:lnTo>
                    <a:pt x="0" y="0"/>
                  </a:lnTo>
                  <a:lnTo>
                    <a:pt x="0" y="373"/>
                  </a:lnTo>
                  <a:lnTo>
                    <a:pt x="799" y="480"/>
                  </a:lnTo>
                  <a:lnTo>
                    <a:pt x="0" y="587"/>
                  </a:lnTo>
                  <a:lnTo>
                    <a:pt x="0" y="960"/>
                  </a:ln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Arial"/>
                <a:buNone/>
              </a:pPr>
              <a:r>
                <a:t/>
              </a:r>
              <a:endParaRPr b="0" i="0" sz="1800" u="none" cap="none" strike="noStrike">
                <a:solidFill>
                  <a:srgbClr val="000000"/>
                </a:solidFill>
                <a:latin typeface="Calibri"/>
                <a:ea typeface="Calibri"/>
                <a:cs typeface="Calibri"/>
                <a:sym typeface="Calibri"/>
              </a:endParaRPr>
            </a:p>
          </p:txBody>
        </p:sp>
        <p:sp>
          <p:nvSpPr>
            <p:cNvPr id="842" name="Google Shape;842;p51"/>
            <p:cNvSpPr/>
            <p:nvPr/>
          </p:nvSpPr>
          <p:spPr>
            <a:xfrm>
              <a:off x="4199050" y="1613971"/>
              <a:ext cx="286828" cy="243184"/>
            </a:xfrm>
            <a:custGeom>
              <a:rect b="b" l="l" r="r" t="t"/>
              <a:pathLst>
                <a:path extrusionOk="0" h="876" w="1093">
                  <a:moveTo>
                    <a:pt x="979" y="0"/>
                  </a:moveTo>
                  <a:lnTo>
                    <a:pt x="107" y="0"/>
                  </a:lnTo>
                  <a:cubicBezTo>
                    <a:pt x="48" y="0"/>
                    <a:pt x="0" y="48"/>
                    <a:pt x="0" y="110"/>
                  </a:cubicBezTo>
                  <a:lnTo>
                    <a:pt x="0" y="765"/>
                  </a:lnTo>
                  <a:cubicBezTo>
                    <a:pt x="0" y="824"/>
                    <a:pt x="48" y="875"/>
                    <a:pt x="110" y="875"/>
                  </a:cubicBezTo>
                  <a:lnTo>
                    <a:pt x="982" y="875"/>
                  </a:lnTo>
                  <a:cubicBezTo>
                    <a:pt x="1042" y="875"/>
                    <a:pt x="1092" y="827"/>
                    <a:pt x="1092" y="765"/>
                  </a:cubicBezTo>
                  <a:lnTo>
                    <a:pt x="1092" y="110"/>
                  </a:lnTo>
                  <a:cubicBezTo>
                    <a:pt x="1087" y="51"/>
                    <a:pt x="1039" y="0"/>
                    <a:pt x="979" y="0"/>
                  </a:cubicBezTo>
                  <a:close/>
                  <a:moveTo>
                    <a:pt x="706" y="762"/>
                  </a:moveTo>
                  <a:lnTo>
                    <a:pt x="107" y="762"/>
                  </a:lnTo>
                  <a:lnTo>
                    <a:pt x="107" y="544"/>
                  </a:lnTo>
                  <a:lnTo>
                    <a:pt x="706" y="544"/>
                  </a:lnTo>
                  <a:lnTo>
                    <a:pt x="706" y="762"/>
                  </a:lnTo>
                  <a:close/>
                  <a:moveTo>
                    <a:pt x="706" y="491"/>
                  </a:moveTo>
                  <a:lnTo>
                    <a:pt x="107" y="491"/>
                  </a:lnTo>
                  <a:lnTo>
                    <a:pt x="107" y="274"/>
                  </a:lnTo>
                  <a:lnTo>
                    <a:pt x="706" y="274"/>
                  </a:lnTo>
                  <a:lnTo>
                    <a:pt x="706" y="491"/>
                  </a:lnTo>
                  <a:close/>
                  <a:moveTo>
                    <a:pt x="979" y="762"/>
                  </a:moveTo>
                  <a:lnTo>
                    <a:pt x="762" y="762"/>
                  </a:lnTo>
                  <a:lnTo>
                    <a:pt x="762" y="271"/>
                  </a:lnTo>
                  <a:lnTo>
                    <a:pt x="979" y="271"/>
                  </a:lnTo>
                  <a:lnTo>
                    <a:pt x="979" y="76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43" name="Google Shape;843;p51"/>
            <p:cNvSpPr txBox="1"/>
            <p:nvPr/>
          </p:nvSpPr>
          <p:spPr>
            <a:xfrm>
              <a:off x="3668221" y="1820663"/>
              <a:ext cx="1316700" cy="1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Pages visited</a:t>
              </a:r>
              <a:endParaRPr sz="800">
                <a:solidFill>
                  <a:srgbClr val="FFFFFF"/>
                </a:solidFill>
                <a:latin typeface="Roboto"/>
                <a:ea typeface="Roboto"/>
                <a:cs typeface="Roboto"/>
                <a:sym typeface="Roboto"/>
              </a:endParaRPr>
            </a:p>
          </p:txBody>
        </p:sp>
        <p:sp>
          <p:nvSpPr>
            <p:cNvPr id="844" name="Google Shape;844;p51"/>
            <p:cNvSpPr txBox="1"/>
            <p:nvPr/>
          </p:nvSpPr>
          <p:spPr>
            <a:xfrm>
              <a:off x="6181920" y="1820663"/>
              <a:ext cx="1231800" cy="1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Brochure downloads</a:t>
              </a:r>
              <a:endParaRPr sz="800">
                <a:solidFill>
                  <a:srgbClr val="FFFFFF"/>
                </a:solidFill>
                <a:latin typeface="Roboto"/>
                <a:ea typeface="Roboto"/>
                <a:cs typeface="Roboto"/>
                <a:sym typeface="Roboto"/>
              </a:endParaRPr>
            </a:p>
          </p:txBody>
        </p:sp>
      </p:grpSp>
      <p:grpSp>
        <p:nvGrpSpPr>
          <p:cNvPr id="845" name="Google Shape;845;p51"/>
          <p:cNvGrpSpPr/>
          <p:nvPr/>
        </p:nvGrpSpPr>
        <p:grpSpPr>
          <a:xfrm>
            <a:off x="3488878" y="2460252"/>
            <a:ext cx="3860400" cy="666300"/>
            <a:chOff x="3641278" y="2231652"/>
            <a:chExt cx="3860400" cy="666300"/>
          </a:xfrm>
        </p:grpSpPr>
        <p:sp>
          <p:nvSpPr>
            <p:cNvPr id="846" name="Google Shape;846;p51"/>
            <p:cNvSpPr/>
            <p:nvPr/>
          </p:nvSpPr>
          <p:spPr>
            <a:xfrm rot="10800000">
              <a:off x="3641278" y="2231652"/>
              <a:ext cx="3860400" cy="666300"/>
            </a:xfrm>
            <a:prstGeom prst="trapezoid">
              <a:avLst>
                <a:gd fmla="val 25000" name="adj"/>
              </a:avLst>
            </a:prstGeom>
            <a:solidFill>
              <a:srgbClr val="80CBC4"/>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847" name="Google Shape;847;p51"/>
            <p:cNvSpPr/>
            <p:nvPr/>
          </p:nvSpPr>
          <p:spPr>
            <a:xfrm>
              <a:off x="6076125" y="2377909"/>
              <a:ext cx="194601" cy="238065"/>
            </a:xfrm>
            <a:custGeom>
              <a:rect b="b" l="l" r="r" t="t"/>
              <a:pathLst>
                <a:path extrusionOk="0" h="1158" w="948">
                  <a:moveTo>
                    <a:pt x="843" y="104"/>
                  </a:moveTo>
                  <a:lnTo>
                    <a:pt x="623" y="104"/>
                  </a:lnTo>
                  <a:cubicBezTo>
                    <a:pt x="600" y="42"/>
                    <a:pt x="545" y="0"/>
                    <a:pt x="474" y="0"/>
                  </a:cubicBezTo>
                  <a:cubicBezTo>
                    <a:pt x="406" y="0"/>
                    <a:pt x="347" y="45"/>
                    <a:pt x="325" y="104"/>
                  </a:cubicBezTo>
                  <a:lnTo>
                    <a:pt x="104" y="104"/>
                  </a:lnTo>
                  <a:cubicBezTo>
                    <a:pt x="45" y="104"/>
                    <a:pt x="0" y="152"/>
                    <a:pt x="0" y="209"/>
                  </a:cubicBezTo>
                  <a:lnTo>
                    <a:pt x="0" y="1052"/>
                  </a:lnTo>
                  <a:cubicBezTo>
                    <a:pt x="0" y="1112"/>
                    <a:pt x="48" y="1157"/>
                    <a:pt x="104" y="1157"/>
                  </a:cubicBezTo>
                  <a:lnTo>
                    <a:pt x="840" y="1157"/>
                  </a:lnTo>
                  <a:cubicBezTo>
                    <a:pt x="899" y="1157"/>
                    <a:pt x="944" y="1109"/>
                    <a:pt x="944" y="1052"/>
                  </a:cubicBezTo>
                  <a:lnTo>
                    <a:pt x="944" y="209"/>
                  </a:lnTo>
                  <a:cubicBezTo>
                    <a:pt x="947" y="152"/>
                    <a:pt x="899" y="104"/>
                    <a:pt x="843" y="104"/>
                  </a:cubicBezTo>
                  <a:close/>
                  <a:moveTo>
                    <a:pt x="474" y="104"/>
                  </a:moveTo>
                  <a:cubicBezTo>
                    <a:pt x="502" y="104"/>
                    <a:pt x="528" y="127"/>
                    <a:pt x="528" y="158"/>
                  </a:cubicBezTo>
                  <a:cubicBezTo>
                    <a:pt x="528" y="186"/>
                    <a:pt x="505" y="211"/>
                    <a:pt x="474" y="211"/>
                  </a:cubicBezTo>
                  <a:cubicBezTo>
                    <a:pt x="446" y="211"/>
                    <a:pt x="421" y="189"/>
                    <a:pt x="421" y="158"/>
                  </a:cubicBezTo>
                  <a:cubicBezTo>
                    <a:pt x="421" y="127"/>
                    <a:pt x="446" y="104"/>
                    <a:pt x="474" y="104"/>
                  </a:cubicBezTo>
                  <a:close/>
                  <a:moveTo>
                    <a:pt x="107" y="1052"/>
                  </a:moveTo>
                  <a:lnTo>
                    <a:pt x="107" y="209"/>
                  </a:lnTo>
                  <a:lnTo>
                    <a:pt x="212" y="209"/>
                  </a:lnTo>
                  <a:lnTo>
                    <a:pt x="212" y="367"/>
                  </a:lnTo>
                  <a:lnTo>
                    <a:pt x="736" y="367"/>
                  </a:lnTo>
                  <a:lnTo>
                    <a:pt x="736" y="209"/>
                  </a:lnTo>
                  <a:lnTo>
                    <a:pt x="840" y="209"/>
                  </a:lnTo>
                  <a:lnTo>
                    <a:pt x="840" y="1052"/>
                  </a:lnTo>
                  <a:lnTo>
                    <a:pt x="107" y="105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848" name="Google Shape;848;p51"/>
            <p:cNvSpPr txBox="1"/>
            <p:nvPr/>
          </p:nvSpPr>
          <p:spPr>
            <a:xfrm>
              <a:off x="5372622" y="2574738"/>
              <a:ext cx="1567500" cy="1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Form submissions</a:t>
              </a:r>
              <a:endParaRPr sz="800">
                <a:solidFill>
                  <a:srgbClr val="FFFFFF"/>
                </a:solidFill>
                <a:latin typeface="Roboto"/>
                <a:ea typeface="Roboto"/>
                <a:cs typeface="Roboto"/>
                <a:sym typeface="Roboto"/>
              </a:endParaRPr>
            </a:p>
          </p:txBody>
        </p:sp>
        <p:sp>
          <p:nvSpPr>
            <p:cNvPr id="849" name="Google Shape;849;p51"/>
            <p:cNvSpPr/>
            <p:nvPr/>
          </p:nvSpPr>
          <p:spPr>
            <a:xfrm>
              <a:off x="4800638" y="2414876"/>
              <a:ext cx="194600" cy="194622"/>
            </a:xfrm>
            <a:custGeom>
              <a:rect b="b" l="l" r="r" t="t"/>
              <a:pathLst>
                <a:path extrusionOk="0" h="983" w="983">
                  <a:moveTo>
                    <a:pt x="195" y="427"/>
                  </a:moveTo>
                  <a:cubicBezTo>
                    <a:pt x="274" y="582"/>
                    <a:pt x="401" y="709"/>
                    <a:pt x="556" y="788"/>
                  </a:cubicBezTo>
                  <a:lnTo>
                    <a:pt x="677" y="666"/>
                  </a:lnTo>
                  <a:cubicBezTo>
                    <a:pt x="691" y="652"/>
                    <a:pt x="714" y="647"/>
                    <a:pt x="734" y="652"/>
                  </a:cubicBezTo>
                  <a:cubicBezTo>
                    <a:pt x="796" y="672"/>
                    <a:pt x="861" y="683"/>
                    <a:pt x="928" y="683"/>
                  </a:cubicBezTo>
                  <a:cubicBezTo>
                    <a:pt x="959" y="683"/>
                    <a:pt x="982" y="709"/>
                    <a:pt x="982" y="737"/>
                  </a:cubicBezTo>
                  <a:lnTo>
                    <a:pt x="982" y="929"/>
                  </a:lnTo>
                  <a:cubicBezTo>
                    <a:pt x="982" y="960"/>
                    <a:pt x="957" y="982"/>
                    <a:pt x="928" y="982"/>
                  </a:cubicBezTo>
                  <a:cubicBezTo>
                    <a:pt x="415" y="982"/>
                    <a:pt x="0" y="568"/>
                    <a:pt x="0" y="54"/>
                  </a:cubicBezTo>
                  <a:cubicBezTo>
                    <a:pt x="0" y="23"/>
                    <a:pt x="25" y="0"/>
                    <a:pt x="53" y="0"/>
                  </a:cubicBezTo>
                  <a:lnTo>
                    <a:pt x="245" y="0"/>
                  </a:lnTo>
                  <a:cubicBezTo>
                    <a:pt x="276" y="0"/>
                    <a:pt x="299" y="26"/>
                    <a:pt x="299" y="54"/>
                  </a:cubicBezTo>
                  <a:cubicBezTo>
                    <a:pt x="299" y="122"/>
                    <a:pt x="310" y="187"/>
                    <a:pt x="330" y="249"/>
                  </a:cubicBezTo>
                  <a:cubicBezTo>
                    <a:pt x="336" y="268"/>
                    <a:pt x="333" y="288"/>
                    <a:pt x="316" y="305"/>
                  </a:cubicBezTo>
                  <a:lnTo>
                    <a:pt x="195" y="427"/>
                  </a:lnTo>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50" name="Google Shape;850;p51"/>
            <p:cNvSpPr txBox="1"/>
            <p:nvPr/>
          </p:nvSpPr>
          <p:spPr>
            <a:xfrm>
              <a:off x="4528412" y="2574738"/>
              <a:ext cx="749700" cy="1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Phone calls</a:t>
              </a:r>
              <a:endParaRPr sz="800">
                <a:solidFill>
                  <a:srgbClr val="FFFFFF"/>
                </a:solidFill>
                <a:latin typeface="Roboto"/>
                <a:ea typeface="Roboto"/>
                <a:cs typeface="Roboto"/>
                <a:sym typeface="Roboto"/>
              </a:endParaRPr>
            </a:p>
          </p:txBody>
        </p:sp>
      </p:grpSp>
      <p:grpSp>
        <p:nvGrpSpPr>
          <p:cNvPr id="851" name="Google Shape;851;p51"/>
          <p:cNvGrpSpPr/>
          <p:nvPr/>
        </p:nvGrpSpPr>
        <p:grpSpPr>
          <a:xfrm>
            <a:off x="3670639" y="3237841"/>
            <a:ext cx="3496800" cy="666300"/>
            <a:chOff x="3823039" y="3009241"/>
            <a:chExt cx="3496800" cy="666300"/>
          </a:xfrm>
        </p:grpSpPr>
        <p:sp>
          <p:nvSpPr>
            <p:cNvPr id="852" name="Google Shape;852;p51"/>
            <p:cNvSpPr/>
            <p:nvPr/>
          </p:nvSpPr>
          <p:spPr>
            <a:xfrm rot="10800000">
              <a:off x="3823039" y="3009241"/>
              <a:ext cx="3496800" cy="666300"/>
            </a:xfrm>
            <a:prstGeom prst="trapezoid">
              <a:avLst>
                <a:gd fmla="val 25000" name="adj"/>
              </a:avLst>
            </a:prstGeom>
            <a:solidFill>
              <a:srgbClr val="00A68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853" name="Google Shape;853;p51"/>
            <p:cNvSpPr txBox="1"/>
            <p:nvPr/>
          </p:nvSpPr>
          <p:spPr>
            <a:xfrm>
              <a:off x="4478810" y="3335038"/>
              <a:ext cx="2185200" cy="18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800">
                  <a:solidFill>
                    <a:srgbClr val="FFFFFF"/>
                  </a:solidFill>
                  <a:latin typeface="Roboto"/>
                  <a:ea typeface="Roboto"/>
                  <a:cs typeface="Roboto"/>
                  <a:sym typeface="Roboto"/>
                </a:rPr>
                <a:t>Marketing / Sales qualified leads</a:t>
              </a:r>
              <a:endParaRPr sz="800">
                <a:solidFill>
                  <a:srgbClr val="FFFFFF"/>
                </a:solidFill>
                <a:latin typeface="Roboto"/>
                <a:ea typeface="Roboto"/>
                <a:cs typeface="Roboto"/>
                <a:sym typeface="Roboto"/>
              </a:endParaRPr>
            </a:p>
          </p:txBody>
        </p:sp>
        <p:sp>
          <p:nvSpPr>
            <p:cNvPr id="854" name="Google Shape;854;p51"/>
            <p:cNvSpPr/>
            <p:nvPr/>
          </p:nvSpPr>
          <p:spPr>
            <a:xfrm>
              <a:off x="5393560" y="3163666"/>
              <a:ext cx="355759" cy="192768"/>
            </a:xfrm>
            <a:custGeom>
              <a:rect b="b" l="l" r="r" t="t"/>
              <a:pathLst>
                <a:path extrusionOk="0" h="154834" w="285750">
                  <a:moveTo>
                    <a:pt x="154835" y="0"/>
                  </a:moveTo>
                  <a:lnTo>
                    <a:pt x="152906" y="129"/>
                  </a:lnTo>
                  <a:lnTo>
                    <a:pt x="151105" y="257"/>
                  </a:lnTo>
                  <a:lnTo>
                    <a:pt x="149305" y="386"/>
                  </a:lnTo>
                  <a:lnTo>
                    <a:pt x="147633" y="772"/>
                  </a:lnTo>
                  <a:lnTo>
                    <a:pt x="145833" y="1157"/>
                  </a:lnTo>
                  <a:lnTo>
                    <a:pt x="144161" y="1672"/>
                  </a:lnTo>
                  <a:lnTo>
                    <a:pt x="142489" y="2186"/>
                  </a:lnTo>
                  <a:lnTo>
                    <a:pt x="140817" y="2829"/>
                  </a:lnTo>
                  <a:lnTo>
                    <a:pt x="139274" y="3601"/>
                  </a:lnTo>
                  <a:lnTo>
                    <a:pt x="137731" y="4372"/>
                  </a:lnTo>
                  <a:lnTo>
                    <a:pt x="136188" y="5144"/>
                  </a:lnTo>
                  <a:lnTo>
                    <a:pt x="134773" y="6173"/>
                  </a:lnTo>
                  <a:lnTo>
                    <a:pt x="133359" y="7073"/>
                  </a:lnTo>
                  <a:lnTo>
                    <a:pt x="132073" y="8230"/>
                  </a:lnTo>
                  <a:lnTo>
                    <a:pt x="130787" y="9259"/>
                  </a:lnTo>
                  <a:lnTo>
                    <a:pt x="129501" y="10417"/>
                  </a:lnTo>
                  <a:lnTo>
                    <a:pt x="128343" y="11703"/>
                  </a:lnTo>
                  <a:lnTo>
                    <a:pt x="127186" y="12989"/>
                  </a:lnTo>
                  <a:lnTo>
                    <a:pt x="126157" y="14403"/>
                  </a:lnTo>
                  <a:lnTo>
                    <a:pt x="125128" y="15818"/>
                  </a:lnTo>
                  <a:lnTo>
                    <a:pt x="124228" y="17232"/>
                  </a:lnTo>
                  <a:lnTo>
                    <a:pt x="123328" y="18647"/>
                  </a:lnTo>
                  <a:lnTo>
                    <a:pt x="122556" y="20190"/>
                  </a:lnTo>
                  <a:lnTo>
                    <a:pt x="121913" y="21862"/>
                  </a:lnTo>
                  <a:lnTo>
                    <a:pt x="121270" y="23405"/>
                  </a:lnTo>
                  <a:lnTo>
                    <a:pt x="120627" y="25077"/>
                  </a:lnTo>
                  <a:lnTo>
                    <a:pt x="120241" y="26749"/>
                  </a:lnTo>
                  <a:lnTo>
                    <a:pt x="119727" y="28549"/>
                  </a:lnTo>
                  <a:lnTo>
                    <a:pt x="119470" y="30350"/>
                  </a:lnTo>
                  <a:lnTo>
                    <a:pt x="119213" y="32150"/>
                  </a:lnTo>
                  <a:lnTo>
                    <a:pt x="119084" y="33950"/>
                  </a:lnTo>
                  <a:lnTo>
                    <a:pt x="119084" y="35751"/>
                  </a:lnTo>
                  <a:lnTo>
                    <a:pt x="119084" y="37551"/>
                  </a:lnTo>
                  <a:lnTo>
                    <a:pt x="119213" y="39352"/>
                  </a:lnTo>
                  <a:lnTo>
                    <a:pt x="119470" y="41152"/>
                  </a:lnTo>
                  <a:lnTo>
                    <a:pt x="119727" y="42952"/>
                  </a:lnTo>
                  <a:lnTo>
                    <a:pt x="120241" y="44624"/>
                  </a:lnTo>
                  <a:lnTo>
                    <a:pt x="120627" y="46424"/>
                  </a:lnTo>
                  <a:lnTo>
                    <a:pt x="121270" y="48096"/>
                  </a:lnTo>
                  <a:lnTo>
                    <a:pt x="121913" y="49639"/>
                  </a:lnTo>
                  <a:lnTo>
                    <a:pt x="122556" y="51311"/>
                  </a:lnTo>
                  <a:lnTo>
                    <a:pt x="123328" y="52726"/>
                  </a:lnTo>
                  <a:lnTo>
                    <a:pt x="124228" y="54269"/>
                  </a:lnTo>
                  <a:lnTo>
                    <a:pt x="125128" y="55684"/>
                  </a:lnTo>
                  <a:lnTo>
                    <a:pt x="126157" y="57098"/>
                  </a:lnTo>
                  <a:lnTo>
                    <a:pt x="127186" y="58513"/>
                  </a:lnTo>
                  <a:lnTo>
                    <a:pt x="128343" y="59799"/>
                  </a:lnTo>
                  <a:lnTo>
                    <a:pt x="129501" y="60956"/>
                  </a:lnTo>
                  <a:lnTo>
                    <a:pt x="130787" y="62242"/>
                  </a:lnTo>
                  <a:lnTo>
                    <a:pt x="132073" y="63271"/>
                  </a:lnTo>
                  <a:lnTo>
                    <a:pt x="133359" y="64428"/>
                  </a:lnTo>
                  <a:lnTo>
                    <a:pt x="134773" y="65329"/>
                  </a:lnTo>
                  <a:lnTo>
                    <a:pt x="136188" y="66357"/>
                  </a:lnTo>
                  <a:lnTo>
                    <a:pt x="137731" y="67129"/>
                  </a:lnTo>
                  <a:lnTo>
                    <a:pt x="139274" y="67901"/>
                  </a:lnTo>
                  <a:lnTo>
                    <a:pt x="140817" y="68672"/>
                  </a:lnTo>
                  <a:lnTo>
                    <a:pt x="142489" y="69315"/>
                  </a:lnTo>
                  <a:lnTo>
                    <a:pt x="144161" y="69830"/>
                  </a:lnTo>
                  <a:lnTo>
                    <a:pt x="145833" y="70344"/>
                  </a:lnTo>
                  <a:lnTo>
                    <a:pt x="147633" y="70730"/>
                  </a:lnTo>
                  <a:lnTo>
                    <a:pt x="149305" y="71116"/>
                  </a:lnTo>
                  <a:lnTo>
                    <a:pt x="151105" y="71244"/>
                  </a:lnTo>
                  <a:lnTo>
                    <a:pt x="152906" y="71373"/>
                  </a:lnTo>
                  <a:lnTo>
                    <a:pt x="154835" y="71501"/>
                  </a:lnTo>
                  <a:lnTo>
                    <a:pt x="156635" y="71373"/>
                  </a:lnTo>
                  <a:lnTo>
                    <a:pt x="158436" y="71244"/>
                  </a:lnTo>
                  <a:lnTo>
                    <a:pt x="160236" y="71116"/>
                  </a:lnTo>
                  <a:lnTo>
                    <a:pt x="162036" y="70730"/>
                  </a:lnTo>
                  <a:lnTo>
                    <a:pt x="163708" y="70344"/>
                  </a:lnTo>
                  <a:lnTo>
                    <a:pt x="165380" y="69830"/>
                  </a:lnTo>
                  <a:lnTo>
                    <a:pt x="167052" y="69315"/>
                  </a:lnTo>
                  <a:lnTo>
                    <a:pt x="168724" y="68672"/>
                  </a:lnTo>
                  <a:lnTo>
                    <a:pt x="170267" y="67901"/>
                  </a:lnTo>
                  <a:lnTo>
                    <a:pt x="171810" y="67129"/>
                  </a:lnTo>
                  <a:lnTo>
                    <a:pt x="173225" y="66357"/>
                  </a:lnTo>
                  <a:lnTo>
                    <a:pt x="174768" y="65329"/>
                  </a:lnTo>
                  <a:lnTo>
                    <a:pt x="176183" y="64428"/>
                  </a:lnTo>
                  <a:lnTo>
                    <a:pt x="177469" y="63271"/>
                  </a:lnTo>
                  <a:lnTo>
                    <a:pt x="178755" y="62242"/>
                  </a:lnTo>
                  <a:lnTo>
                    <a:pt x="180041" y="60956"/>
                  </a:lnTo>
                  <a:lnTo>
                    <a:pt x="181198" y="59799"/>
                  </a:lnTo>
                  <a:lnTo>
                    <a:pt x="182227" y="58513"/>
                  </a:lnTo>
                  <a:lnTo>
                    <a:pt x="183384" y="57098"/>
                  </a:lnTo>
                  <a:lnTo>
                    <a:pt x="184284" y="55684"/>
                  </a:lnTo>
                  <a:lnTo>
                    <a:pt x="185185" y="54269"/>
                  </a:lnTo>
                  <a:lnTo>
                    <a:pt x="186085" y="52726"/>
                  </a:lnTo>
                  <a:lnTo>
                    <a:pt x="186856" y="51311"/>
                  </a:lnTo>
                  <a:lnTo>
                    <a:pt x="187628" y="49639"/>
                  </a:lnTo>
                  <a:lnTo>
                    <a:pt x="188271" y="48096"/>
                  </a:lnTo>
                  <a:lnTo>
                    <a:pt x="188785" y="46424"/>
                  </a:lnTo>
                  <a:lnTo>
                    <a:pt x="189300" y="44624"/>
                  </a:lnTo>
                  <a:lnTo>
                    <a:pt x="189686" y="42952"/>
                  </a:lnTo>
                  <a:lnTo>
                    <a:pt x="189943" y="41152"/>
                  </a:lnTo>
                  <a:lnTo>
                    <a:pt x="190200" y="39352"/>
                  </a:lnTo>
                  <a:lnTo>
                    <a:pt x="190329" y="37551"/>
                  </a:lnTo>
                  <a:lnTo>
                    <a:pt x="190329" y="35751"/>
                  </a:lnTo>
                  <a:lnTo>
                    <a:pt x="190329" y="33950"/>
                  </a:lnTo>
                  <a:lnTo>
                    <a:pt x="190200" y="32150"/>
                  </a:lnTo>
                  <a:lnTo>
                    <a:pt x="189943" y="30350"/>
                  </a:lnTo>
                  <a:lnTo>
                    <a:pt x="189686" y="28549"/>
                  </a:lnTo>
                  <a:lnTo>
                    <a:pt x="189300" y="26749"/>
                  </a:lnTo>
                  <a:lnTo>
                    <a:pt x="188785" y="25077"/>
                  </a:lnTo>
                  <a:lnTo>
                    <a:pt x="188271" y="23405"/>
                  </a:lnTo>
                  <a:lnTo>
                    <a:pt x="187628" y="21862"/>
                  </a:lnTo>
                  <a:lnTo>
                    <a:pt x="186856" y="20190"/>
                  </a:lnTo>
                  <a:lnTo>
                    <a:pt x="186085" y="18647"/>
                  </a:lnTo>
                  <a:lnTo>
                    <a:pt x="185185" y="17232"/>
                  </a:lnTo>
                  <a:lnTo>
                    <a:pt x="184284" y="15818"/>
                  </a:lnTo>
                  <a:lnTo>
                    <a:pt x="183384" y="14403"/>
                  </a:lnTo>
                  <a:lnTo>
                    <a:pt x="182227" y="12989"/>
                  </a:lnTo>
                  <a:lnTo>
                    <a:pt x="181198" y="11703"/>
                  </a:lnTo>
                  <a:lnTo>
                    <a:pt x="180041" y="10417"/>
                  </a:lnTo>
                  <a:lnTo>
                    <a:pt x="178755" y="9259"/>
                  </a:lnTo>
                  <a:lnTo>
                    <a:pt x="177469" y="8230"/>
                  </a:lnTo>
                  <a:lnTo>
                    <a:pt x="176183" y="7073"/>
                  </a:lnTo>
                  <a:lnTo>
                    <a:pt x="174768" y="6173"/>
                  </a:lnTo>
                  <a:lnTo>
                    <a:pt x="173225" y="5144"/>
                  </a:lnTo>
                  <a:lnTo>
                    <a:pt x="171810" y="4372"/>
                  </a:lnTo>
                  <a:lnTo>
                    <a:pt x="170267" y="3601"/>
                  </a:lnTo>
                  <a:lnTo>
                    <a:pt x="168724" y="2829"/>
                  </a:lnTo>
                  <a:lnTo>
                    <a:pt x="167052" y="2186"/>
                  </a:lnTo>
                  <a:lnTo>
                    <a:pt x="165380" y="1672"/>
                  </a:lnTo>
                  <a:lnTo>
                    <a:pt x="163708" y="1157"/>
                  </a:lnTo>
                  <a:lnTo>
                    <a:pt x="162036" y="772"/>
                  </a:lnTo>
                  <a:lnTo>
                    <a:pt x="160236" y="386"/>
                  </a:lnTo>
                  <a:lnTo>
                    <a:pt x="158436" y="257"/>
                  </a:lnTo>
                  <a:lnTo>
                    <a:pt x="156635" y="129"/>
                  </a:lnTo>
                  <a:lnTo>
                    <a:pt x="154835" y="0"/>
                  </a:lnTo>
                  <a:close/>
                  <a:moveTo>
                    <a:pt x="214248" y="0"/>
                  </a:moveTo>
                  <a:lnTo>
                    <a:pt x="211419" y="129"/>
                  </a:lnTo>
                  <a:lnTo>
                    <a:pt x="208718" y="514"/>
                  </a:lnTo>
                  <a:lnTo>
                    <a:pt x="206018" y="1029"/>
                  </a:lnTo>
                  <a:lnTo>
                    <a:pt x="203446" y="1672"/>
                  </a:lnTo>
                  <a:lnTo>
                    <a:pt x="204732" y="3472"/>
                  </a:lnTo>
                  <a:lnTo>
                    <a:pt x="205889" y="5401"/>
                  </a:lnTo>
                  <a:lnTo>
                    <a:pt x="207047" y="7330"/>
                  </a:lnTo>
                  <a:lnTo>
                    <a:pt x="208075" y="9259"/>
                  </a:lnTo>
                  <a:lnTo>
                    <a:pt x="208976" y="11317"/>
                  </a:lnTo>
                  <a:lnTo>
                    <a:pt x="209876" y="13374"/>
                  </a:lnTo>
                  <a:lnTo>
                    <a:pt x="210647" y="15432"/>
                  </a:lnTo>
                  <a:lnTo>
                    <a:pt x="211419" y="17618"/>
                  </a:lnTo>
                  <a:lnTo>
                    <a:pt x="212062" y="19676"/>
                  </a:lnTo>
                  <a:lnTo>
                    <a:pt x="212576" y="21862"/>
                  </a:lnTo>
                  <a:lnTo>
                    <a:pt x="213091" y="24177"/>
                  </a:lnTo>
                  <a:lnTo>
                    <a:pt x="213477" y="26363"/>
                  </a:lnTo>
                  <a:lnTo>
                    <a:pt x="213734" y="28678"/>
                  </a:lnTo>
                  <a:lnTo>
                    <a:pt x="213991" y="30993"/>
                  </a:lnTo>
                  <a:lnTo>
                    <a:pt x="214120" y="33436"/>
                  </a:lnTo>
                  <a:lnTo>
                    <a:pt x="214248" y="35751"/>
                  </a:lnTo>
                  <a:lnTo>
                    <a:pt x="214120" y="38066"/>
                  </a:lnTo>
                  <a:lnTo>
                    <a:pt x="213991" y="40509"/>
                  </a:lnTo>
                  <a:lnTo>
                    <a:pt x="213734" y="42824"/>
                  </a:lnTo>
                  <a:lnTo>
                    <a:pt x="213477" y="45010"/>
                  </a:lnTo>
                  <a:lnTo>
                    <a:pt x="213091" y="47325"/>
                  </a:lnTo>
                  <a:lnTo>
                    <a:pt x="212576" y="49511"/>
                  </a:lnTo>
                  <a:lnTo>
                    <a:pt x="211933" y="51697"/>
                  </a:lnTo>
                  <a:lnTo>
                    <a:pt x="211290" y="53883"/>
                  </a:lnTo>
                  <a:lnTo>
                    <a:pt x="210647" y="56069"/>
                  </a:lnTo>
                  <a:lnTo>
                    <a:pt x="209747" y="58127"/>
                  </a:lnTo>
                  <a:lnTo>
                    <a:pt x="208976" y="60185"/>
                  </a:lnTo>
                  <a:lnTo>
                    <a:pt x="207947" y="62114"/>
                  </a:lnTo>
                  <a:lnTo>
                    <a:pt x="206918" y="64171"/>
                  </a:lnTo>
                  <a:lnTo>
                    <a:pt x="205889" y="66100"/>
                  </a:lnTo>
                  <a:lnTo>
                    <a:pt x="203446" y="69830"/>
                  </a:lnTo>
                  <a:lnTo>
                    <a:pt x="206018" y="70473"/>
                  </a:lnTo>
                  <a:lnTo>
                    <a:pt x="208718" y="70987"/>
                  </a:lnTo>
                  <a:lnTo>
                    <a:pt x="211419" y="71373"/>
                  </a:lnTo>
                  <a:lnTo>
                    <a:pt x="214248" y="71501"/>
                  </a:lnTo>
                  <a:lnTo>
                    <a:pt x="216177" y="71373"/>
                  </a:lnTo>
                  <a:lnTo>
                    <a:pt x="217978" y="71244"/>
                  </a:lnTo>
                  <a:lnTo>
                    <a:pt x="219778" y="71116"/>
                  </a:lnTo>
                  <a:lnTo>
                    <a:pt x="221450" y="70730"/>
                  </a:lnTo>
                  <a:lnTo>
                    <a:pt x="223250" y="70344"/>
                  </a:lnTo>
                  <a:lnTo>
                    <a:pt x="224922" y="69830"/>
                  </a:lnTo>
                  <a:lnTo>
                    <a:pt x="226594" y="69315"/>
                  </a:lnTo>
                  <a:lnTo>
                    <a:pt x="228266" y="68672"/>
                  </a:lnTo>
                  <a:lnTo>
                    <a:pt x="229809" y="67901"/>
                  </a:lnTo>
                  <a:lnTo>
                    <a:pt x="231352" y="67129"/>
                  </a:lnTo>
                  <a:lnTo>
                    <a:pt x="232767" y="66357"/>
                  </a:lnTo>
                  <a:lnTo>
                    <a:pt x="234310" y="65329"/>
                  </a:lnTo>
                  <a:lnTo>
                    <a:pt x="235596" y="64428"/>
                  </a:lnTo>
                  <a:lnTo>
                    <a:pt x="237010" y="63271"/>
                  </a:lnTo>
                  <a:lnTo>
                    <a:pt x="238296" y="62242"/>
                  </a:lnTo>
                  <a:lnTo>
                    <a:pt x="239582" y="60956"/>
                  </a:lnTo>
                  <a:lnTo>
                    <a:pt x="240740" y="59799"/>
                  </a:lnTo>
                  <a:lnTo>
                    <a:pt x="241769" y="58513"/>
                  </a:lnTo>
                  <a:lnTo>
                    <a:pt x="242926" y="57098"/>
                  </a:lnTo>
                  <a:lnTo>
                    <a:pt x="243826" y="55684"/>
                  </a:lnTo>
                  <a:lnTo>
                    <a:pt x="244726" y="54269"/>
                  </a:lnTo>
                  <a:lnTo>
                    <a:pt x="245627" y="52726"/>
                  </a:lnTo>
                  <a:lnTo>
                    <a:pt x="246398" y="51311"/>
                  </a:lnTo>
                  <a:lnTo>
                    <a:pt x="247170" y="49639"/>
                  </a:lnTo>
                  <a:lnTo>
                    <a:pt x="247813" y="48096"/>
                  </a:lnTo>
                  <a:lnTo>
                    <a:pt x="248327" y="46424"/>
                  </a:lnTo>
                  <a:lnTo>
                    <a:pt x="248842" y="44624"/>
                  </a:lnTo>
                  <a:lnTo>
                    <a:pt x="249228" y="42952"/>
                  </a:lnTo>
                  <a:lnTo>
                    <a:pt x="249485" y="41152"/>
                  </a:lnTo>
                  <a:lnTo>
                    <a:pt x="249742" y="39352"/>
                  </a:lnTo>
                  <a:lnTo>
                    <a:pt x="249871" y="37551"/>
                  </a:lnTo>
                  <a:lnTo>
                    <a:pt x="249871" y="35751"/>
                  </a:lnTo>
                  <a:lnTo>
                    <a:pt x="249871" y="33950"/>
                  </a:lnTo>
                  <a:lnTo>
                    <a:pt x="249742" y="32150"/>
                  </a:lnTo>
                  <a:lnTo>
                    <a:pt x="249485" y="30350"/>
                  </a:lnTo>
                  <a:lnTo>
                    <a:pt x="249228" y="28549"/>
                  </a:lnTo>
                  <a:lnTo>
                    <a:pt x="248842" y="26749"/>
                  </a:lnTo>
                  <a:lnTo>
                    <a:pt x="248327" y="25077"/>
                  </a:lnTo>
                  <a:lnTo>
                    <a:pt x="247813" y="23405"/>
                  </a:lnTo>
                  <a:lnTo>
                    <a:pt x="247170" y="21862"/>
                  </a:lnTo>
                  <a:lnTo>
                    <a:pt x="246398" y="20190"/>
                  </a:lnTo>
                  <a:lnTo>
                    <a:pt x="245627" y="18647"/>
                  </a:lnTo>
                  <a:lnTo>
                    <a:pt x="244726" y="17232"/>
                  </a:lnTo>
                  <a:lnTo>
                    <a:pt x="243826" y="15818"/>
                  </a:lnTo>
                  <a:lnTo>
                    <a:pt x="242926" y="14403"/>
                  </a:lnTo>
                  <a:lnTo>
                    <a:pt x="241769" y="12989"/>
                  </a:lnTo>
                  <a:lnTo>
                    <a:pt x="240740" y="11703"/>
                  </a:lnTo>
                  <a:lnTo>
                    <a:pt x="239582" y="10417"/>
                  </a:lnTo>
                  <a:lnTo>
                    <a:pt x="238296" y="9259"/>
                  </a:lnTo>
                  <a:lnTo>
                    <a:pt x="237010" y="8230"/>
                  </a:lnTo>
                  <a:lnTo>
                    <a:pt x="235596" y="7073"/>
                  </a:lnTo>
                  <a:lnTo>
                    <a:pt x="234310" y="6173"/>
                  </a:lnTo>
                  <a:lnTo>
                    <a:pt x="232767" y="5144"/>
                  </a:lnTo>
                  <a:lnTo>
                    <a:pt x="231352" y="4372"/>
                  </a:lnTo>
                  <a:lnTo>
                    <a:pt x="229809" y="3601"/>
                  </a:lnTo>
                  <a:lnTo>
                    <a:pt x="228266" y="2829"/>
                  </a:lnTo>
                  <a:lnTo>
                    <a:pt x="226594" y="2186"/>
                  </a:lnTo>
                  <a:lnTo>
                    <a:pt x="224922" y="1672"/>
                  </a:lnTo>
                  <a:lnTo>
                    <a:pt x="223250" y="1157"/>
                  </a:lnTo>
                  <a:lnTo>
                    <a:pt x="221450" y="772"/>
                  </a:lnTo>
                  <a:lnTo>
                    <a:pt x="219778" y="386"/>
                  </a:lnTo>
                  <a:lnTo>
                    <a:pt x="217978" y="257"/>
                  </a:lnTo>
                  <a:lnTo>
                    <a:pt x="216177" y="129"/>
                  </a:lnTo>
                  <a:lnTo>
                    <a:pt x="214248" y="0"/>
                  </a:lnTo>
                  <a:close/>
                  <a:moveTo>
                    <a:pt x="35751" y="23791"/>
                  </a:moveTo>
                  <a:lnTo>
                    <a:pt x="35751" y="59542"/>
                  </a:lnTo>
                  <a:lnTo>
                    <a:pt x="0" y="59542"/>
                  </a:lnTo>
                  <a:lnTo>
                    <a:pt x="0" y="83333"/>
                  </a:lnTo>
                  <a:lnTo>
                    <a:pt x="35751" y="83333"/>
                  </a:lnTo>
                  <a:lnTo>
                    <a:pt x="35751" y="119083"/>
                  </a:lnTo>
                  <a:lnTo>
                    <a:pt x="59542" y="119083"/>
                  </a:lnTo>
                  <a:lnTo>
                    <a:pt x="59542" y="83333"/>
                  </a:lnTo>
                  <a:lnTo>
                    <a:pt x="95293" y="83333"/>
                  </a:lnTo>
                  <a:lnTo>
                    <a:pt x="95293" y="59542"/>
                  </a:lnTo>
                  <a:lnTo>
                    <a:pt x="59542" y="59542"/>
                  </a:lnTo>
                  <a:lnTo>
                    <a:pt x="59542" y="23791"/>
                  </a:lnTo>
                  <a:close/>
                  <a:moveTo>
                    <a:pt x="154835" y="95292"/>
                  </a:moveTo>
                  <a:lnTo>
                    <a:pt x="150077" y="95421"/>
                  </a:lnTo>
                  <a:lnTo>
                    <a:pt x="144933" y="95807"/>
                  </a:lnTo>
                  <a:lnTo>
                    <a:pt x="139403" y="96578"/>
                  </a:lnTo>
                  <a:lnTo>
                    <a:pt x="133616" y="97479"/>
                  </a:lnTo>
                  <a:lnTo>
                    <a:pt x="127700" y="98765"/>
                  </a:lnTo>
                  <a:lnTo>
                    <a:pt x="121656" y="100308"/>
                  </a:lnTo>
                  <a:lnTo>
                    <a:pt x="115869" y="102108"/>
                  </a:lnTo>
                  <a:lnTo>
                    <a:pt x="112911" y="103137"/>
                  </a:lnTo>
                  <a:lnTo>
                    <a:pt x="110082" y="104166"/>
                  </a:lnTo>
                  <a:lnTo>
                    <a:pt x="107381" y="105323"/>
                  </a:lnTo>
                  <a:lnTo>
                    <a:pt x="104681" y="106609"/>
                  </a:lnTo>
                  <a:lnTo>
                    <a:pt x="102109" y="107895"/>
                  </a:lnTo>
                  <a:lnTo>
                    <a:pt x="99665" y="109181"/>
                  </a:lnTo>
                  <a:lnTo>
                    <a:pt x="97350" y="110596"/>
                  </a:lnTo>
                  <a:lnTo>
                    <a:pt x="95164" y="112139"/>
                  </a:lnTo>
                  <a:lnTo>
                    <a:pt x="93107" y="113682"/>
                  </a:lnTo>
                  <a:lnTo>
                    <a:pt x="91178" y="115354"/>
                  </a:lnTo>
                  <a:lnTo>
                    <a:pt x="89377" y="117026"/>
                  </a:lnTo>
                  <a:lnTo>
                    <a:pt x="87963" y="118826"/>
                  </a:lnTo>
                  <a:lnTo>
                    <a:pt x="86548" y="120755"/>
                  </a:lnTo>
                  <a:lnTo>
                    <a:pt x="85391" y="122684"/>
                  </a:lnTo>
                  <a:lnTo>
                    <a:pt x="84490" y="124613"/>
                  </a:lnTo>
                  <a:lnTo>
                    <a:pt x="83847" y="126671"/>
                  </a:lnTo>
                  <a:lnTo>
                    <a:pt x="83462" y="128857"/>
                  </a:lnTo>
                  <a:lnTo>
                    <a:pt x="83333" y="131043"/>
                  </a:lnTo>
                  <a:lnTo>
                    <a:pt x="83333" y="154834"/>
                  </a:lnTo>
                  <a:lnTo>
                    <a:pt x="226208" y="154834"/>
                  </a:lnTo>
                  <a:lnTo>
                    <a:pt x="226208" y="131043"/>
                  </a:lnTo>
                  <a:lnTo>
                    <a:pt x="226079" y="128857"/>
                  </a:lnTo>
                  <a:lnTo>
                    <a:pt x="225694" y="126671"/>
                  </a:lnTo>
                  <a:lnTo>
                    <a:pt x="225051" y="124613"/>
                  </a:lnTo>
                  <a:lnTo>
                    <a:pt x="224150" y="122684"/>
                  </a:lnTo>
                  <a:lnTo>
                    <a:pt x="222993" y="120755"/>
                  </a:lnTo>
                  <a:lnTo>
                    <a:pt x="221707" y="118826"/>
                  </a:lnTo>
                  <a:lnTo>
                    <a:pt x="220164" y="117026"/>
                  </a:lnTo>
                  <a:lnTo>
                    <a:pt x="218363" y="115354"/>
                  </a:lnTo>
                  <a:lnTo>
                    <a:pt x="216563" y="113682"/>
                  </a:lnTo>
                  <a:lnTo>
                    <a:pt x="214505" y="112139"/>
                  </a:lnTo>
                  <a:lnTo>
                    <a:pt x="212191" y="110596"/>
                  </a:lnTo>
                  <a:lnTo>
                    <a:pt x="209876" y="109181"/>
                  </a:lnTo>
                  <a:lnTo>
                    <a:pt x="207432" y="107895"/>
                  </a:lnTo>
                  <a:lnTo>
                    <a:pt x="204860" y="106609"/>
                  </a:lnTo>
                  <a:lnTo>
                    <a:pt x="202160" y="105323"/>
                  </a:lnTo>
                  <a:lnTo>
                    <a:pt x="199459" y="104166"/>
                  </a:lnTo>
                  <a:lnTo>
                    <a:pt x="196630" y="103137"/>
                  </a:lnTo>
                  <a:lnTo>
                    <a:pt x="193672" y="102108"/>
                  </a:lnTo>
                  <a:lnTo>
                    <a:pt x="187885" y="100308"/>
                  </a:lnTo>
                  <a:lnTo>
                    <a:pt x="181841" y="98765"/>
                  </a:lnTo>
                  <a:lnTo>
                    <a:pt x="175925" y="97479"/>
                  </a:lnTo>
                  <a:lnTo>
                    <a:pt x="170267" y="96578"/>
                  </a:lnTo>
                  <a:lnTo>
                    <a:pt x="164737" y="95807"/>
                  </a:lnTo>
                  <a:lnTo>
                    <a:pt x="159464" y="95421"/>
                  </a:lnTo>
                  <a:lnTo>
                    <a:pt x="154835" y="95292"/>
                  </a:lnTo>
                  <a:close/>
                  <a:moveTo>
                    <a:pt x="233538" y="97221"/>
                  </a:moveTo>
                  <a:lnTo>
                    <a:pt x="235467" y="98893"/>
                  </a:lnTo>
                  <a:lnTo>
                    <a:pt x="237139" y="100565"/>
                  </a:lnTo>
                  <a:lnTo>
                    <a:pt x="238811" y="102365"/>
                  </a:lnTo>
                  <a:lnTo>
                    <a:pt x="240354" y="104166"/>
                  </a:lnTo>
                  <a:lnTo>
                    <a:pt x="241769" y="106095"/>
                  </a:lnTo>
                  <a:lnTo>
                    <a:pt x="243183" y="108024"/>
                  </a:lnTo>
                  <a:lnTo>
                    <a:pt x="244341" y="109953"/>
                  </a:lnTo>
                  <a:lnTo>
                    <a:pt x="245498" y="112139"/>
                  </a:lnTo>
                  <a:lnTo>
                    <a:pt x="246527" y="114197"/>
                  </a:lnTo>
                  <a:lnTo>
                    <a:pt x="247427" y="116383"/>
                  </a:lnTo>
                  <a:lnTo>
                    <a:pt x="248199" y="118698"/>
                  </a:lnTo>
                  <a:lnTo>
                    <a:pt x="248842" y="121012"/>
                  </a:lnTo>
                  <a:lnTo>
                    <a:pt x="249356" y="123456"/>
                  </a:lnTo>
                  <a:lnTo>
                    <a:pt x="249742" y="125899"/>
                  </a:lnTo>
                  <a:lnTo>
                    <a:pt x="249999" y="128342"/>
                  </a:lnTo>
                  <a:lnTo>
                    <a:pt x="249999" y="131043"/>
                  </a:lnTo>
                  <a:lnTo>
                    <a:pt x="249999" y="154834"/>
                  </a:lnTo>
                  <a:lnTo>
                    <a:pt x="285750" y="154834"/>
                  </a:lnTo>
                  <a:lnTo>
                    <a:pt x="285750" y="131043"/>
                  </a:lnTo>
                  <a:lnTo>
                    <a:pt x="285621" y="129243"/>
                  </a:lnTo>
                  <a:lnTo>
                    <a:pt x="285364" y="127699"/>
                  </a:lnTo>
                  <a:lnTo>
                    <a:pt x="284978" y="126028"/>
                  </a:lnTo>
                  <a:lnTo>
                    <a:pt x="284464" y="124484"/>
                  </a:lnTo>
                  <a:lnTo>
                    <a:pt x="283821" y="122941"/>
                  </a:lnTo>
                  <a:lnTo>
                    <a:pt x="282921" y="121398"/>
                  </a:lnTo>
                  <a:lnTo>
                    <a:pt x="282021" y="119983"/>
                  </a:lnTo>
                  <a:lnTo>
                    <a:pt x="280992" y="118569"/>
                  </a:lnTo>
                  <a:lnTo>
                    <a:pt x="279706" y="117154"/>
                  </a:lnTo>
                  <a:lnTo>
                    <a:pt x="278420" y="115868"/>
                  </a:lnTo>
                  <a:lnTo>
                    <a:pt x="277005" y="114582"/>
                  </a:lnTo>
                  <a:lnTo>
                    <a:pt x="275591" y="113296"/>
                  </a:lnTo>
                  <a:lnTo>
                    <a:pt x="273919" y="112139"/>
                  </a:lnTo>
                  <a:lnTo>
                    <a:pt x="272247" y="110982"/>
                  </a:lnTo>
                  <a:lnTo>
                    <a:pt x="268646" y="108795"/>
                  </a:lnTo>
                  <a:lnTo>
                    <a:pt x="264788" y="106738"/>
                  </a:lnTo>
                  <a:lnTo>
                    <a:pt x="260673" y="104937"/>
                  </a:lnTo>
                  <a:lnTo>
                    <a:pt x="256301" y="103137"/>
                  </a:lnTo>
                  <a:lnTo>
                    <a:pt x="251800" y="101594"/>
                  </a:lnTo>
                  <a:lnTo>
                    <a:pt x="247299" y="100308"/>
                  </a:lnTo>
                  <a:lnTo>
                    <a:pt x="242669" y="99022"/>
                  </a:lnTo>
                  <a:lnTo>
                    <a:pt x="238168" y="97993"/>
                  </a:lnTo>
                  <a:lnTo>
                    <a:pt x="233538" y="9722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sz="1800">
                <a:solidFill>
                  <a:srgbClr val="FBBC04"/>
                </a:solidFill>
                <a:latin typeface="Calibri"/>
                <a:ea typeface="Calibri"/>
                <a:cs typeface="Calibri"/>
                <a:sym typeface="Calibri"/>
              </a:endParaRPr>
            </a:p>
          </p:txBody>
        </p:sp>
      </p:grpSp>
      <p:sp>
        <p:nvSpPr>
          <p:cNvPr id="855" name="Google Shape;855;p51"/>
          <p:cNvSpPr/>
          <p:nvPr/>
        </p:nvSpPr>
        <p:spPr>
          <a:xfrm rot="10800000">
            <a:off x="3859893" y="4015457"/>
            <a:ext cx="3118200" cy="666300"/>
          </a:xfrm>
          <a:prstGeom prst="trapezoid">
            <a:avLst>
              <a:gd fmla="val 25000" name="adj"/>
            </a:avLst>
          </a:prstGeom>
          <a:solidFill>
            <a:srgbClr val="008F7C"/>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solidFill>
                <a:srgbClr val="FFFFFF"/>
              </a:solidFill>
              <a:latin typeface="Google Sans"/>
              <a:ea typeface="Google Sans"/>
              <a:cs typeface="Google Sans"/>
              <a:sym typeface="Google Sans"/>
            </a:endParaRPr>
          </a:p>
        </p:txBody>
      </p:sp>
      <p:sp>
        <p:nvSpPr>
          <p:cNvPr id="856" name="Google Shape;856;p51"/>
          <p:cNvSpPr txBox="1"/>
          <p:nvPr/>
        </p:nvSpPr>
        <p:spPr>
          <a:xfrm>
            <a:off x="4664210" y="4340751"/>
            <a:ext cx="1509600" cy="33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Google Sans Medium"/>
                <a:ea typeface="Google Sans Medium"/>
                <a:cs typeface="Google Sans Medium"/>
                <a:sym typeface="Google Sans Medium"/>
              </a:rPr>
              <a:t>Closed deal</a:t>
            </a:r>
            <a:endParaRPr sz="1000">
              <a:solidFill>
                <a:srgbClr val="FFFFFF"/>
              </a:solidFill>
              <a:latin typeface="Google Sans Medium"/>
              <a:ea typeface="Google Sans Medium"/>
              <a:cs typeface="Google Sans Medium"/>
              <a:sym typeface="Google Sans Medium"/>
            </a:endParaRPr>
          </a:p>
        </p:txBody>
      </p:sp>
      <p:grpSp>
        <p:nvGrpSpPr>
          <p:cNvPr id="857" name="Google Shape;857;p51"/>
          <p:cNvGrpSpPr/>
          <p:nvPr/>
        </p:nvGrpSpPr>
        <p:grpSpPr>
          <a:xfrm>
            <a:off x="5241055" y="4143449"/>
            <a:ext cx="355876" cy="230112"/>
            <a:chOff x="1225261" y="2076742"/>
            <a:chExt cx="485638" cy="314018"/>
          </a:xfrm>
        </p:grpSpPr>
        <p:sp>
          <p:nvSpPr>
            <p:cNvPr id="858" name="Google Shape;858;p51"/>
            <p:cNvSpPr/>
            <p:nvPr/>
          </p:nvSpPr>
          <p:spPr>
            <a:xfrm>
              <a:off x="1365722" y="2088528"/>
              <a:ext cx="289316" cy="197290"/>
            </a:xfrm>
            <a:custGeom>
              <a:rect b="b" l="l" r="r" t="t"/>
              <a:pathLst>
                <a:path extrusionOk="0" h="515" w="757">
                  <a:moveTo>
                    <a:pt x="39" y="192"/>
                  </a:moveTo>
                  <a:cubicBezTo>
                    <a:pt x="0" y="224"/>
                    <a:pt x="19" y="316"/>
                    <a:pt x="110" y="261"/>
                  </a:cubicBezTo>
                  <a:cubicBezTo>
                    <a:pt x="110" y="261"/>
                    <a:pt x="222" y="205"/>
                    <a:pt x="287" y="168"/>
                  </a:cubicBezTo>
                  <a:cubicBezTo>
                    <a:pt x="301" y="160"/>
                    <a:pt x="311" y="162"/>
                    <a:pt x="323" y="176"/>
                  </a:cubicBezTo>
                  <a:cubicBezTo>
                    <a:pt x="336" y="185"/>
                    <a:pt x="631" y="515"/>
                    <a:pt x="631" y="515"/>
                  </a:cubicBezTo>
                  <a:cubicBezTo>
                    <a:pt x="631" y="515"/>
                    <a:pt x="722" y="446"/>
                    <a:pt x="757" y="373"/>
                  </a:cubicBezTo>
                  <a:cubicBezTo>
                    <a:pt x="757" y="373"/>
                    <a:pt x="676" y="220"/>
                    <a:pt x="598" y="67"/>
                  </a:cubicBezTo>
                  <a:cubicBezTo>
                    <a:pt x="575" y="80"/>
                    <a:pt x="556" y="92"/>
                    <a:pt x="530" y="84"/>
                  </a:cubicBezTo>
                  <a:cubicBezTo>
                    <a:pt x="503" y="77"/>
                    <a:pt x="481" y="56"/>
                    <a:pt x="456" y="42"/>
                  </a:cubicBezTo>
                  <a:cubicBezTo>
                    <a:pt x="429" y="26"/>
                    <a:pt x="405" y="11"/>
                    <a:pt x="375" y="7"/>
                  </a:cubicBezTo>
                  <a:cubicBezTo>
                    <a:pt x="329" y="0"/>
                    <a:pt x="293" y="21"/>
                    <a:pt x="254" y="43"/>
                  </a:cubicBezTo>
                  <a:cubicBezTo>
                    <a:pt x="209" y="69"/>
                    <a:pt x="166" y="98"/>
                    <a:pt x="123" y="128"/>
                  </a:cubicBezTo>
                  <a:cubicBezTo>
                    <a:pt x="95" y="148"/>
                    <a:pt x="66" y="170"/>
                    <a:pt x="39" y="19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59" name="Google Shape;859;p51"/>
            <p:cNvSpPr/>
            <p:nvPr/>
          </p:nvSpPr>
          <p:spPr>
            <a:xfrm>
              <a:off x="1396558" y="2292276"/>
              <a:ext cx="73782" cy="75397"/>
            </a:xfrm>
            <a:custGeom>
              <a:rect b="b" l="l" r="r" t="t"/>
              <a:pathLst>
                <a:path extrusionOk="0" h="197" w="193">
                  <a:moveTo>
                    <a:pt x="15" y="174"/>
                  </a:moveTo>
                  <a:cubicBezTo>
                    <a:pt x="0" y="152"/>
                    <a:pt x="3" y="121"/>
                    <a:pt x="22" y="103"/>
                  </a:cubicBezTo>
                  <a:cubicBezTo>
                    <a:pt x="116" y="18"/>
                    <a:pt x="116" y="18"/>
                    <a:pt x="116" y="18"/>
                  </a:cubicBezTo>
                  <a:cubicBezTo>
                    <a:pt x="135" y="0"/>
                    <a:pt x="162" y="3"/>
                    <a:pt x="178" y="24"/>
                  </a:cubicBezTo>
                  <a:cubicBezTo>
                    <a:pt x="178" y="24"/>
                    <a:pt x="178" y="24"/>
                    <a:pt x="178" y="24"/>
                  </a:cubicBezTo>
                  <a:cubicBezTo>
                    <a:pt x="193" y="45"/>
                    <a:pt x="190" y="76"/>
                    <a:pt x="171" y="94"/>
                  </a:cubicBezTo>
                  <a:cubicBezTo>
                    <a:pt x="78" y="180"/>
                    <a:pt x="78" y="180"/>
                    <a:pt x="78" y="180"/>
                  </a:cubicBezTo>
                  <a:cubicBezTo>
                    <a:pt x="59" y="197"/>
                    <a:pt x="31" y="195"/>
                    <a:pt x="15" y="17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60" name="Google Shape;860;p51"/>
            <p:cNvSpPr/>
            <p:nvPr/>
          </p:nvSpPr>
          <p:spPr>
            <a:xfrm>
              <a:off x="1363784" y="2269351"/>
              <a:ext cx="66032" cy="68454"/>
            </a:xfrm>
            <a:custGeom>
              <a:rect b="b" l="l" r="r" t="t"/>
              <a:pathLst>
                <a:path extrusionOk="0" h="179" w="173">
                  <a:moveTo>
                    <a:pt x="15" y="155"/>
                  </a:moveTo>
                  <a:cubicBezTo>
                    <a:pt x="0" y="134"/>
                    <a:pt x="3" y="102"/>
                    <a:pt x="22" y="85"/>
                  </a:cubicBezTo>
                  <a:cubicBezTo>
                    <a:pt x="95" y="17"/>
                    <a:pt x="95" y="17"/>
                    <a:pt x="95" y="17"/>
                  </a:cubicBezTo>
                  <a:cubicBezTo>
                    <a:pt x="114" y="0"/>
                    <a:pt x="142" y="2"/>
                    <a:pt x="158" y="23"/>
                  </a:cubicBezTo>
                  <a:cubicBezTo>
                    <a:pt x="158" y="23"/>
                    <a:pt x="158" y="23"/>
                    <a:pt x="158" y="23"/>
                  </a:cubicBezTo>
                  <a:cubicBezTo>
                    <a:pt x="173" y="44"/>
                    <a:pt x="170" y="76"/>
                    <a:pt x="151" y="94"/>
                  </a:cubicBezTo>
                  <a:cubicBezTo>
                    <a:pt x="77" y="161"/>
                    <a:pt x="77" y="161"/>
                    <a:pt x="77" y="161"/>
                  </a:cubicBezTo>
                  <a:cubicBezTo>
                    <a:pt x="58" y="179"/>
                    <a:pt x="30" y="176"/>
                    <a:pt x="15" y="155"/>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61" name="Google Shape;861;p51"/>
            <p:cNvSpPr/>
            <p:nvPr/>
          </p:nvSpPr>
          <p:spPr>
            <a:xfrm>
              <a:off x="1323906" y="2266283"/>
              <a:ext cx="45206" cy="47789"/>
            </a:xfrm>
            <a:custGeom>
              <a:rect b="b" l="l" r="r" t="t"/>
              <a:pathLst>
                <a:path extrusionOk="0" h="125" w="118">
                  <a:moveTo>
                    <a:pt x="14" y="99"/>
                  </a:moveTo>
                  <a:cubicBezTo>
                    <a:pt x="0" y="77"/>
                    <a:pt x="5" y="46"/>
                    <a:pt x="24" y="29"/>
                  </a:cubicBezTo>
                  <a:cubicBezTo>
                    <a:pt x="41" y="16"/>
                    <a:pt x="41" y="16"/>
                    <a:pt x="41" y="16"/>
                  </a:cubicBezTo>
                  <a:cubicBezTo>
                    <a:pt x="61" y="0"/>
                    <a:pt x="88" y="4"/>
                    <a:pt x="103" y="26"/>
                  </a:cubicBezTo>
                  <a:cubicBezTo>
                    <a:pt x="104" y="27"/>
                    <a:pt x="104" y="27"/>
                    <a:pt x="104" y="27"/>
                  </a:cubicBezTo>
                  <a:cubicBezTo>
                    <a:pt x="118" y="49"/>
                    <a:pt x="113" y="79"/>
                    <a:pt x="93" y="96"/>
                  </a:cubicBezTo>
                  <a:cubicBezTo>
                    <a:pt x="76" y="109"/>
                    <a:pt x="76" y="109"/>
                    <a:pt x="76" y="109"/>
                  </a:cubicBezTo>
                  <a:cubicBezTo>
                    <a:pt x="56" y="125"/>
                    <a:pt x="29" y="121"/>
                    <a:pt x="14" y="9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62" name="Google Shape;862;p51"/>
            <p:cNvSpPr/>
            <p:nvPr/>
          </p:nvSpPr>
          <p:spPr>
            <a:xfrm>
              <a:off x="1440957" y="2332154"/>
              <a:ext cx="53116" cy="58606"/>
            </a:xfrm>
            <a:custGeom>
              <a:rect b="b" l="l" r="r" t="t"/>
              <a:pathLst>
                <a:path extrusionOk="0" h="153" w="139">
                  <a:moveTo>
                    <a:pt x="122" y="22"/>
                  </a:moveTo>
                  <a:cubicBezTo>
                    <a:pt x="106" y="2"/>
                    <a:pt x="78" y="0"/>
                    <a:pt x="60" y="19"/>
                  </a:cubicBezTo>
                  <a:cubicBezTo>
                    <a:pt x="20" y="61"/>
                    <a:pt x="20" y="61"/>
                    <a:pt x="20" y="61"/>
                  </a:cubicBezTo>
                  <a:cubicBezTo>
                    <a:pt x="2" y="80"/>
                    <a:pt x="0" y="112"/>
                    <a:pt x="16" y="132"/>
                  </a:cubicBezTo>
                  <a:cubicBezTo>
                    <a:pt x="32" y="152"/>
                    <a:pt x="60" y="153"/>
                    <a:pt x="78" y="134"/>
                  </a:cubicBezTo>
                  <a:cubicBezTo>
                    <a:pt x="119" y="92"/>
                    <a:pt x="119" y="92"/>
                    <a:pt x="119" y="92"/>
                  </a:cubicBezTo>
                  <a:cubicBezTo>
                    <a:pt x="137" y="74"/>
                    <a:pt x="139" y="42"/>
                    <a:pt x="122" y="22"/>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63" name="Google Shape;863;p51"/>
            <p:cNvSpPr/>
            <p:nvPr/>
          </p:nvSpPr>
          <p:spPr>
            <a:xfrm>
              <a:off x="1603051" y="2078680"/>
              <a:ext cx="107848" cy="154990"/>
            </a:xfrm>
            <a:custGeom>
              <a:rect b="b" l="l" r="r" t="t"/>
              <a:pathLst>
                <a:path extrusionOk="0" h="405" w="282">
                  <a:moveTo>
                    <a:pt x="276" y="330"/>
                  </a:moveTo>
                  <a:cubicBezTo>
                    <a:pt x="282" y="343"/>
                    <a:pt x="279" y="358"/>
                    <a:pt x="268" y="364"/>
                  </a:cubicBezTo>
                  <a:cubicBezTo>
                    <a:pt x="200" y="399"/>
                    <a:pt x="200" y="399"/>
                    <a:pt x="200" y="399"/>
                  </a:cubicBezTo>
                  <a:cubicBezTo>
                    <a:pt x="189" y="405"/>
                    <a:pt x="174" y="399"/>
                    <a:pt x="168" y="387"/>
                  </a:cubicBezTo>
                  <a:cubicBezTo>
                    <a:pt x="6" y="75"/>
                    <a:pt x="6" y="75"/>
                    <a:pt x="6" y="75"/>
                  </a:cubicBezTo>
                  <a:cubicBezTo>
                    <a:pt x="0" y="62"/>
                    <a:pt x="3" y="47"/>
                    <a:pt x="14" y="41"/>
                  </a:cubicBezTo>
                  <a:cubicBezTo>
                    <a:pt x="82" y="5"/>
                    <a:pt x="82" y="5"/>
                    <a:pt x="82" y="5"/>
                  </a:cubicBezTo>
                  <a:cubicBezTo>
                    <a:pt x="93" y="0"/>
                    <a:pt x="108" y="5"/>
                    <a:pt x="114" y="18"/>
                  </a:cubicBezTo>
                  <a:lnTo>
                    <a:pt x="276" y="33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64" name="Google Shape;864;p51"/>
            <p:cNvSpPr/>
            <p:nvPr/>
          </p:nvSpPr>
          <p:spPr>
            <a:xfrm>
              <a:off x="1225261" y="2076742"/>
              <a:ext cx="92671" cy="156929"/>
            </a:xfrm>
            <a:custGeom>
              <a:rect b="b" l="l" r="r" t="t"/>
              <a:pathLst>
                <a:path extrusionOk="0" h="410" w="242">
                  <a:moveTo>
                    <a:pt x="113" y="389"/>
                  </a:moveTo>
                  <a:cubicBezTo>
                    <a:pt x="108" y="402"/>
                    <a:pt x="95" y="410"/>
                    <a:pt x="84" y="406"/>
                  </a:cubicBezTo>
                  <a:cubicBezTo>
                    <a:pt x="16" y="382"/>
                    <a:pt x="16" y="382"/>
                    <a:pt x="16" y="382"/>
                  </a:cubicBezTo>
                  <a:cubicBezTo>
                    <a:pt x="5" y="378"/>
                    <a:pt x="0" y="363"/>
                    <a:pt x="5" y="350"/>
                  </a:cubicBezTo>
                  <a:cubicBezTo>
                    <a:pt x="129" y="21"/>
                    <a:pt x="129" y="21"/>
                    <a:pt x="129" y="21"/>
                  </a:cubicBezTo>
                  <a:cubicBezTo>
                    <a:pt x="134" y="8"/>
                    <a:pt x="147" y="0"/>
                    <a:pt x="158" y="4"/>
                  </a:cubicBezTo>
                  <a:cubicBezTo>
                    <a:pt x="226" y="28"/>
                    <a:pt x="226" y="28"/>
                    <a:pt x="226" y="28"/>
                  </a:cubicBezTo>
                  <a:cubicBezTo>
                    <a:pt x="237" y="32"/>
                    <a:pt x="242" y="47"/>
                    <a:pt x="237" y="60"/>
                  </a:cubicBezTo>
                  <a:lnTo>
                    <a:pt x="113" y="38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65" name="Google Shape;865;p51"/>
            <p:cNvSpPr/>
            <p:nvPr/>
          </p:nvSpPr>
          <p:spPr>
            <a:xfrm>
              <a:off x="1482288" y="2256273"/>
              <a:ext cx="134971" cy="121732"/>
            </a:xfrm>
            <a:custGeom>
              <a:rect b="b" l="l" r="r" t="t"/>
              <a:pathLst>
                <a:path extrusionOk="0" h="318" w="353">
                  <a:moveTo>
                    <a:pt x="322" y="117"/>
                  </a:moveTo>
                  <a:cubicBezTo>
                    <a:pt x="322" y="117"/>
                    <a:pt x="322" y="117"/>
                    <a:pt x="322" y="117"/>
                  </a:cubicBezTo>
                  <a:cubicBezTo>
                    <a:pt x="321" y="125"/>
                    <a:pt x="318" y="131"/>
                    <a:pt x="313" y="137"/>
                  </a:cubicBezTo>
                  <a:cubicBezTo>
                    <a:pt x="304" y="148"/>
                    <a:pt x="292" y="153"/>
                    <a:pt x="280" y="153"/>
                  </a:cubicBezTo>
                  <a:cubicBezTo>
                    <a:pt x="267" y="153"/>
                    <a:pt x="255" y="147"/>
                    <a:pt x="245" y="136"/>
                  </a:cubicBezTo>
                  <a:cubicBezTo>
                    <a:pt x="128" y="4"/>
                    <a:pt x="128" y="4"/>
                    <a:pt x="128" y="4"/>
                  </a:cubicBezTo>
                  <a:cubicBezTo>
                    <a:pt x="126" y="1"/>
                    <a:pt x="123" y="0"/>
                    <a:pt x="121" y="0"/>
                  </a:cubicBezTo>
                  <a:cubicBezTo>
                    <a:pt x="109" y="0"/>
                    <a:pt x="97" y="18"/>
                    <a:pt x="107" y="29"/>
                  </a:cubicBezTo>
                  <a:cubicBezTo>
                    <a:pt x="203" y="135"/>
                    <a:pt x="203" y="135"/>
                    <a:pt x="203" y="135"/>
                  </a:cubicBezTo>
                  <a:cubicBezTo>
                    <a:pt x="221" y="156"/>
                    <a:pt x="221" y="188"/>
                    <a:pt x="203" y="208"/>
                  </a:cubicBezTo>
                  <a:cubicBezTo>
                    <a:pt x="195" y="217"/>
                    <a:pt x="185" y="222"/>
                    <a:pt x="174" y="222"/>
                  </a:cubicBezTo>
                  <a:cubicBezTo>
                    <a:pt x="162" y="222"/>
                    <a:pt x="150" y="216"/>
                    <a:pt x="140" y="205"/>
                  </a:cubicBezTo>
                  <a:cubicBezTo>
                    <a:pt x="30" y="82"/>
                    <a:pt x="30" y="82"/>
                    <a:pt x="30" y="82"/>
                  </a:cubicBezTo>
                  <a:cubicBezTo>
                    <a:pt x="28" y="78"/>
                    <a:pt x="25" y="77"/>
                    <a:pt x="22" y="77"/>
                  </a:cubicBezTo>
                  <a:cubicBezTo>
                    <a:pt x="11" y="77"/>
                    <a:pt x="0" y="94"/>
                    <a:pt x="11" y="106"/>
                  </a:cubicBezTo>
                  <a:cubicBezTo>
                    <a:pt x="96" y="203"/>
                    <a:pt x="96" y="203"/>
                    <a:pt x="96" y="203"/>
                  </a:cubicBezTo>
                  <a:cubicBezTo>
                    <a:pt x="113" y="223"/>
                    <a:pt x="112" y="255"/>
                    <a:pt x="94" y="274"/>
                  </a:cubicBezTo>
                  <a:cubicBezTo>
                    <a:pt x="86" y="283"/>
                    <a:pt x="77" y="288"/>
                    <a:pt x="67" y="288"/>
                  </a:cubicBezTo>
                  <a:cubicBezTo>
                    <a:pt x="61" y="288"/>
                    <a:pt x="55" y="286"/>
                    <a:pt x="49" y="283"/>
                  </a:cubicBezTo>
                  <a:cubicBezTo>
                    <a:pt x="46" y="293"/>
                    <a:pt x="41" y="301"/>
                    <a:pt x="34" y="309"/>
                  </a:cubicBezTo>
                  <a:cubicBezTo>
                    <a:pt x="44" y="315"/>
                    <a:pt x="55" y="318"/>
                    <a:pt x="67" y="318"/>
                  </a:cubicBezTo>
                  <a:cubicBezTo>
                    <a:pt x="85" y="318"/>
                    <a:pt x="102" y="310"/>
                    <a:pt x="116" y="295"/>
                  </a:cubicBezTo>
                  <a:cubicBezTo>
                    <a:pt x="129" y="280"/>
                    <a:pt x="136" y="261"/>
                    <a:pt x="137" y="241"/>
                  </a:cubicBezTo>
                  <a:cubicBezTo>
                    <a:pt x="149" y="248"/>
                    <a:pt x="161" y="252"/>
                    <a:pt x="174" y="252"/>
                  </a:cubicBezTo>
                  <a:cubicBezTo>
                    <a:pt x="193" y="252"/>
                    <a:pt x="211" y="244"/>
                    <a:pt x="225" y="229"/>
                  </a:cubicBezTo>
                  <a:cubicBezTo>
                    <a:pt x="238" y="214"/>
                    <a:pt x="245" y="194"/>
                    <a:pt x="246" y="174"/>
                  </a:cubicBezTo>
                  <a:cubicBezTo>
                    <a:pt x="256" y="180"/>
                    <a:pt x="268" y="183"/>
                    <a:pt x="280" y="183"/>
                  </a:cubicBezTo>
                  <a:cubicBezTo>
                    <a:pt x="300" y="183"/>
                    <a:pt x="320" y="174"/>
                    <a:pt x="334" y="158"/>
                  </a:cubicBezTo>
                  <a:cubicBezTo>
                    <a:pt x="348" y="143"/>
                    <a:pt x="350" y="127"/>
                    <a:pt x="352" y="115"/>
                  </a:cubicBezTo>
                  <a:cubicBezTo>
                    <a:pt x="353" y="109"/>
                    <a:pt x="351" y="103"/>
                    <a:pt x="349" y="97"/>
                  </a:cubicBezTo>
                  <a:cubicBezTo>
                    <a:pt x="345" y="100"/>
                    <a:pt x="343" y="101"/>
                    <a:pt x="343" y="102"/>
                  </a:cubicBezTo>
                  <a:lnTo>
                    <a:pt x="322" y="117"/>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866" name="Google Shape;866;p51"/>
            <p:cNvSpPr/>
            <p:nvPr/>
          </p:nvSpPr>
          <p:spPr>
            <a:xfrm>
              <a:off x="1282253" y="2085945"/>
              <a:ext cx="174849" cy="187927"/>
            </a:xfrm>
            <a:custGeom>
              <a:rect b="b" l="l" r="r" t="t"/>
              <a:pathLst>
                <a:path extrusionOk="0" h="491" w="457">
                  <a:moveTo>
                    <a:pt x="115" y="476"/>
                  </a:moveTo>
                  <a:cubicBezTo>
                    <a:pt x="116" y="476"/>
                    <a:pt x="116" y="476"/>
                    <a:pt x="116" y="476"/>
                  </a:cubicBezTo>
                  <a:cubicBezTo>
                    <a:pt x="116" y="476"/>
                    <a:pt x="116" y="476"/>
                    <a:pt x="116" y="476"/>
                  </a:cubicBezTo>
                  <a:cubicBezTo>
                    <a:pt x="123" y="470"/>
                    <a:pt x="123" y="470"/>
                    <a:pt x="123" y="470"/>
                  </a:cubicBezTo>
                  <a:cubicBezTo>
                    <a:pt x="66" y="412"/>
                    <a:pt x="31" y="369"/>
                    <a:pt x="31" y="369"/>
                  </a:cubicBezTo>
                  <a:cubicBezTo>
                    <a:pt x="86" y="229"/>
                    <a:pt x="148" y="59"/>
                    <a:pt x="148" y="59"/>
                  </a:cubicBezTo>
                  <a:cubicBezTo>
                    <a:pt x="147" y="69"/>
                    <a:pt x="180" y="86"/>
                    <a:pt x="187" y="88"/>
                  </a:cubicBezTo>
                  <a:cubicBezTo>
                    <a:pt x="197" y="93"/>
                    <a:pt x="209" y="95"/>
                    <a:pt x="221" y="95"/>
                  </a:cubicBezTo>
                  <a:cubicBezTo>
                    <a:pt x="224" y="95"/>
                    <a:pt x="227" y="95"/>
                    <a:pt x="231" y="94"/>
                  </a:cubicBezTo>
                  <a:cubicBezTo>
                    <a:pt x="265" y="91"/>
                    <a:pt x="297" y="71"/>
                    <a:pt x="327" y="54"/>
                  </a:cubicBezTo>
                  <a:cubicBezTo>
                    <a:pt x="348" y="43"/>
                    <a:pt x="373" y="31"/>
                    <a:pt x="397" y="31"/>
                  </a:cubicBezTo>
                  <a:cubicBezTo>
                    <a:pt x="408" y="31"/>
                    <a:pt x="419" y="34"/>
                    <a:pt x="429" y="40"/>
                  </a:cubicBezTo>
                  <a:cubicBezTo>
                    <a:pt x="439" y="35"/>
                    <a:pt x="448" y="29"/>
                    <a:pt x="457" y="24"/>
                  </a:cubicBezTo>
                  <a:cubicBezTo>
                    <a:pt x="455" y="22"/>
                    <a:pt x="453" y="21"/>
                    <a:pt x="451" y="19"/>
                  </a:cubicBezTo>
                  <a:cubicBezTo>
                    <a:pt x="436" y="7"/>
                    <a:pt x="418" y="0"/>
                    <a:pt x="397" y="0"/>
                  </a:cubicBezTo>
                  <a:cubicBezTo>
                    <a:pt x="365" y="0"/>
                    <a:pt x="334" y="16"/>
                    <a:pt x="314" y="27"/>
                  </a:cubicBezTo>
                  <a:cubicBezTo>
                    <a:pt x="306" y="32"/>
                    <a:pt x="306" y="32"/>
                    <a:pt x="306" y="32"/>
                  </a:cubicBezTo>
                  <a:cubicBezTo>
                    <a:pt x="280" y="46"/>
                    <a:pt x="253" y="62"/>
                    <a:pt x="228" y="64"/>
                  </a:cubicBezTo>
                  <a:cubicBezTo>
                    <a:pt x="226" y="64"/>
                    <a:pt x="223" y="64"/>
                    <a:pt x="221" y="64"/>
                  </a:cubicBezTo>
                  <a:cubicBezTo>
                    <a:pt x="212" y="64"/>
                    <a:pt x="204" y="63"/>
                    <a:pt x="197" y="60"/>
                  </a:cubicBezTo>
                  <a:cubicBezTo>
                    <a:pt x="192" y="58"/>
                    <a:pt x="180" y="51"/>
                    <a:pt x="175" y="47"/>
                  </a:cubicBezTo>
                  <a:cubicBezTo>
                    <a:pt x="171" y="38"/>
                    <a:pt x="163" y="31"/>
                    <a:pt x="154" y="29"/>
                  </a:cubicBezTo>
                  <a:cubicBezTo>
                    <a:pt x="152" y="29"/>
                    <a:pt x="150" y="28"/>
                    <a:pt x="148" y="28"/>
                  </a:cubicBezTo>
                  <a:cubicBezTo>
                    <a:pt x="136" y="28"/>
                    <a:pt x="125" y="36"/>
                    <a:pt x="121" y="48"/>
                  </a:cubicBezTo>
                  <a:cubicBezTo>
                    <a:pt x="120" y="50"/>
                    <a:pt x="58" y="220"/>
                    <a:pt x="4" y="358"/>
                  </a:cubicBezTo>
                  <a:cubicBezTo>
                    <a:pt x="0" y="368"/>
                    <a:pt x="2" y="380"/>
                    <a:pt x="9" y="389"/>
                  </a:cubicBezTo>
                  <a:cubicBezTo>
                    <a:pt x="10" y="391"/>
                    <a:pt x="45" y="433"/>
                    <a:pt x="102" y="491"/>
                  </a:cubicBezTo>
                  <a:cubicBezTo>
                    <a:pt x="106" y="486"/>
                    <a:pt x="110" y="481"/>
                    <a:pt x="115" y="476"/>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grpSp>
      <p:sp>
        <p:nvSpPr>
          <p:cNvPr id="867" name="Google Shape;867;p51"/>
          <p:cNvSpPr/>
          <p:nvPr/>
        </p:nvSpPr>
        <p:spPr>
          <a:xfrm>
            <a:off x="150075" y="1640150"/>
            <a:ext cx="1509600" cy="318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8" name="Google Shape;868;p51"/>
          <p:cNvGrpSpPr/>
          <p:nvPr/>
        </p:nvGrpSpPr>
        <p:grpSpPr>
          <a:xfrm>
            <a:off x="1023941" y="1598441"/>
            <a:ext cx="1422800" cy="1464525"/>
            <a:chOff x="611666" y="1371551"/>
            <a:chExt cx="1422800" cy="1464525"/>
          </a:xfrm>
        </p:grpSpPr>
        <p:sp>
          <p:nvSpPr>
            <p:cNvPr id="869" name="Google Shape;869;p51"/>
            <p:cNvSpPr/>
            <p:nvPr/>
          </p:nvSpPr>
          <p:spPr>
            <a:xfrm>
              <a:off x="632866" y="1456076"/>
              <a:ext cx="1401600" cy="1380000"/>
            </a:xfrm>
            <a:prstGeom prst="roundRect">
              <a:avLst>
                <a:gd fmla="val 9518"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F6368"/>
                </a:solidFill>
              </a:endParaRPr>
            </a:p>
          </p:txBody>
        </p:sp>
        <p:sp>
          <p:nvSpPr>
            <p:cNvPr id="870" name="Google Shape;870;p51"/>
            <p:cNvSpPr txBox="1"/>
            <p:nvPr/>
          </p:nvSpPr>
          <p:spPr>
            <a:xfrm rot="-5400000">
              <a:off x="217616" y="1765601"/>
              <a:ext cx="1443900" cy="65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GB" sz="1300">
                  <a:solidFill>
                    <a:srgbClr val="5F6368"/>
                  </a:solidFill>
                  <a:latin typeface="Google Sans Medium"/>
                  <a:ea typeface="Google Sans Medium"/>
                  <a:cs typeface="Google Sans Medium"/>
                  <a:sym typeface="Google Sans Medium"/>
                </a:rPr>
                <a:t>Online</a:t>
              </a:r>
              <a:endParaRPr sz="1300">
                <a:solidFill>
                  <a:srgbClr val="5F6368"/>
                </a:solidFill>
                <a:latin typeface="Google Sans Medium"/>
                <a:ea typeface="Google Sans Medium"/>
                <a:cs typeface="Google Sans Medium"/>
                <a:sym typeface="Google Sans Medium"/>
              </a:endParaRPr>
            </a:p>
            <a:p>
              <a:pPr indent="0" lvl="0" marL="0" rtl="0" algn="l">
                <a:lnSpc>
                  <a:spcPct val="115000"/>
                </a:lnSpc>
                <a:spcBef>
                  <a:spcPts val="0"/>
                </a:spcBef>
                <a:spcAft>
                  <a:spcPts val="0"/>
                </a:spcAft>
                <a:buClr>
                  <a:srgbClr val="000000"/>
                </a:buClr>
                <a:buSzPts val="1100"/>
                <a:buFont typeface="Arial"/>
                <a:buNone/>
              </a:pPr>
              <a:r>
                <a:rPr lang="en-GB" sz="1000">
                  <a:solidFill>
                    <a:srgbClr val="5F6368"/>
                  </a:solidFill>
                  <a:latin typeface="Roboto"/>
                  <a:ea typeface="Roboto"/>
                  <a:cs typeface="Roboto"/>
                  <a:sym typeface="Roboto"/>
                </a:rPr>
                <a:t>Conversion tracking</a:t>
              </a:r>
              <a:endParaRPr sz="1000">
                <a:solidFill>
                  <a:srgbClr val="5F6368"/>
                </a:solidFill>
                <a:latin typeface="Roboto"/>
                <a:ea typeface="Roboto"/>
                <a:cs typeface="Roboto"/>
                <a:sym typeface="Roboto"/>
              </a:endParaRPr>
            </a:p>
          </p:txBody>
        </p:sp>
      </p:grpSp>
      <p:grpSp>
        <p:nvGrpSpPr>
          <p:cNvPr id="871" name="Google Shape;871;p51"/>
          <p:cNvGrpSpPr/>
          <p:nvPr/>
        </p:nvGrpSpPr>
        <p:grpSpPr>
          <a:xfrm>
            <a:off x="1023941" y="3213143"/>
            <a:ext cx="1422800" cy="1464525"/>
            <a:chOff x="611666" y="3200351"/>
            <a:chExt cx="1422800" cy="1464525"/>
          </a:xfrm>
        </p:grpSpPr>
        <p:sp>
          <p:nvSpPr>
            <p:cNvPr id="872" name="Google Shape;872;p51"/>
            <p:cNvSpPr/>
            <p:nvPr/>
          </p:nvSpPr>
          <p:spPr>
            <a:xfrm>
              <a:off x="632866" y="3284876"/>
              <a:ext cx="1401600" cy="1380000"/>
            </a:xfrm>
            <a:prstGeom prst="roundRect">
              <a:avLst>
                <a:gd fmla="val 9518"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F6368"/>
                </a:solidFill>
              </a:endParaRPr>
            </a:p>
          </p:txBody>
        </p:sp>
        <p:sp>
          <p:nvSpPr>
            <p:cNvPr id="873" name="Google Shape;873;p51"/>
            <p:cNvSpPr txBox="1"/>
            <p:nvPr/>
          </p:nvSpPr>
          <p:spPr>
            <a:xfrm rot="-5400000">
              <a:off x="217616" y="3594401"/>
              <a:ext cx="1443900" cy="65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GB" sz="1300">
                  <a:solidFill>
                    <a:srgbClr val="5F6368"/>
                  </a:solidFill>
                  <a:latin typeface="Google Sans Medium"/>
                  <a:ea typeface="Google Sans Medium"/>
                  <a:cs typeface="Google Sans Medium"/>
                  <a:sym typeface="Google Sans Medium"/>
                </a:rPr>
                <a:t>Offline </a:t>
              </a:r>
              <a:endParaRPr sz="1300">
                <a:solidFill>
                  <a:srgbClr val="5F6368"/>
                </a:solidFill>
                <a:latin typeface="Google Sans Medium"/>
                <a:ea typeface="Google Sans Medium"/>
                <a:cs typeface="Google Sans Medium"/>
                <a:sym typeface="Google Sans Medium"/>
              </a:endParaRPr>
            </a:p>
            <a:p>
              <a:pPr indent="0" lvl="0" marL="0" rtl="0" algn="l">
                <a:lnSpc>
                  <a:spcPct val="115000"/>
                </a:lnSpc>
                <a:spcBef>
                  <a:spcPts val="0"/>
                </a:spcBef>
                <a:spcAft>
                  <a:spcPts val="0"/>
                </a:spcAft>
                <a:buClr>
                  <a:srgbClr val="000000"/>
                </a:buClr>
                <a:buSzPts val="1100"/>
                <a:buFont typeface="Arial"/>
                <a:buNone/>
              </a:pPr>
              <a:r>
                <a:rPr lang="en-GB" sz="1000">
                  <a:solidFill>
                    <a:srgbClr val="5F6368"/>
                  </a:solidFill>
                  <a:latin typeface="Roboto"/>
                  <a:ea typeface="Roboto"/>
                  <a:cs typeface="Roboto"/>
                  <a:sym typeface="Roboto"/>
                </a:rPr>
                <a:t>Conversion tracking</a:t>
              </a:r>
              <a:endParaRPr sz="1000">
                <a:solidFill>
                  <a:srgbClr val="5F6368"/>
                </a:solidFill>
                <a:latin typeface="Roboto"/>
                <a:ea typeface="Roboto"/>
                <a:cs typeface="Roboto"/>
                <a:sym typeface="Roboto"/>
              </a:endParaRPr>
            </a:p>
          </p:txBody>
        </p:sp>
      </p:grpSp>
      <p:sp>
        <p:nvSpPr>
          <p:cNvPr id="874" name="Google Shape;874;p51"/>
          <p:cNvSpPr txBox="1"/>
          <p:nvPr/>
        </p:nvSpPr>
        <p:spPr>
          <a:xfrm>
            <a:off x="1772674" y="1850784"/>
            <a:ext cx="1534200" cy="33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rgbClr val="80CBC4"/>
                </a:solidFill>
                <a:latin typeface="Google Sans Medium"/>
                <a:ea typeface="Google Sans Medium"/>
                <a:cs typeface="Google Sans Medium"/>
                <a:sym typeface="Google Sans Medium"/>
              </a:rPr>
              <a:t>Engaged visitors</a:t>
            </a:r>
            <a:endParaRPr sz="1200">
              <a:solidFill>
                <a:srgbClr val="80CBC4"/>
              </a:solidFill>
              <a:latin typeface="Google Sans Medium"/>
              <a:ea typeface="Google Sans Medium"/>
              <a:cs typeface="Google Sans Medium"/>
              <a:sym typeface="Google Sans Medium"/>
            </a:endParaRPr>
          </a:p>
        </p:txBody>
      </p:sp>
      <p:sp>
        <p:nvSpPr>
          <p:cNvPr id="875" name="Google Shape;875;p51"/>
          <p:cNvSpPr txBox="1"/>
          <p:nvPr/>
        </p:nvSpPr>
        <p:spPr>
          <a:xfrm>
            <a:off x="1881424" y="2678352"/>
            <a:ext cx="13167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80CBC4"/>
                </a:solidFill>
                <a:latin typeface="Google Sans Medium"/>
                <a:ea typeface="Google Sans Medium"/>
                <a:cs typeface="Google Sans Medium"/>
                <a:sym typeface="Google Sans Medium"/>
              </a:rPr>
              <a:t>Leads</a:t>
            </a:r>
            <a:endParaRPr sz="1200">
              <a:solidFill>
                <a:srgbClr val="80CBC4"/>
              </a:solidFill>
              <a:latin typeface="Google Sans Medium"/>
              <a:ea typeface="Google Sans Medium"/>
              <a:cs typeface="Google Sans Medium"/>
              <a:sym typeface="Google Sans Medium"/>
            </a:endParaRPr>
          </a:p>
        </p:txBody>
      </p:sp>
      <p:sp>
        <p:nvSpPr>
          <p:cNvPr id="876" name="Google Shape;876;p51"/>
          <p:cNvSpPr txBox="1"/>
          <p:nvPr/>
        </p:nvSpPr>
        <p:spPr>
          <a:xfrm>
            <a:off x="1811674" y="3455941"/>
            <a:ext cx="14562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00BFA5"/>
                </a:solidFill>
                <a:latin typeface="Google Sans Medium"/>
                <a:ea typeface="Google Sans Medium"/>
                <a:cs typeface="Google Sans Medium"/>
                <a:sym typeface="Google Sans Medium"/>
              </a:rPr>
              <a:t>Qualified leads</a:t>
            </a:r>
            <a:endParaRPr sz="1200">
              <a:solidFill>
                <a:srgbClr val="00BFA5"/>
              </a:solidFill>
              <a:latin typeface="Google Sans Medium"/>
              <a:ea typeface="Google Sans Medium"/>
              <a:cs typeface="Google Sans Medium"/>
              <a:sym typeface="Google Sans Medium"/>
            </a:endParaRPr>
          </a:p>
        </p:txBody>
      </p:sp>
      <p:sp>
        <p:nvSpPr>
          <p:cNvPr id="877" name="Google Shape;877;p51"/>
          <p:cNvSpPr txBox="1"/>
          <p:nvPr/>
        </p:nvSpPr>
        <p:spPr>
          <a:xfrm>
            <a:off x="1881424" y="4233557"/>
            <a:ext cx="1316700" cy="23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008F7C"/>
                </a:solidFill>
                <a:latin typeface="Google Sans Medium"/>
                <a:ea typeface="Google Sans Medium"/>
                <a:cs typeface="Google Sans Medium"/>
                <a:sym typeface="Google Sans Medium"/>
              </a:rPr>
              <a:t>Buyers</a:t>
            </a:r>
            <a:endParaRPr sz="1200">
              <a:solidFill>
                <a:srgbClr val="008F7C"/>
              </a:solidFill>
              <a:latin typeface="Google Sans Medium"/>
              <a:ea typeface="Google Sans Medium"/>
              <a:cs typeface="Google Sans Medium"/>
              <a:sym typeface="Google Sans Medium"/>
            </a:endParaRPr>
          </a:p>
        </p:txBody>
      </p:sp>
      <p:grpSp>
        <p:nvGrpSpPr>
          <p:cNvPr id="878" name="Google Shape;878;p51"/>
          <p:cNvGrpSpPr/>
          <p:nvPr/>
        </p:nvGrpSpPr>
        <p:grpSpPr>
          <a:xfrm rot="5400000">
            <a:off x="2460674" y="2322247"/>
            <a:ext cx="158199" cy="194580"/>
            <a:chOff x="2900200" y="2958150"/>
            <a:chExt cx="305463" cy="327300"/>
          </a:xfrm>
        </p:grpSpPr>
        <p:sp>
          <p:nvSpPr>
            <p:cNvPr id="879" name="Google Shape;879;p51"/>
            <p:cNvSpPr/>
            <p:nvPr/>
          </p:nvSpPr>
          <p:spPr>
            <a:xfrm>
              <a:off x="2900200"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1"/>
            <p:cNvSpPr/>
            <p:nvPr/>
          </p:nvSpPr>
          <p:spPr>
            <a:xfrm>
              <a:off x="3052963"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1" name="Google Shape;881;p51"/>
          <p:cNvGrpSpPr/>
          <p:nvPr/>
        </p:nvGrpSpPr>
        <p:grpSpPr>
          <a:xfrm rot="5400000">
            <a:off x="2460674" y="3100278"/>
            <a:ext cx="158199" cy="194580"/>
            <a:chOff x="2900200" y="2958150"/>
            <a:chExt cx="305463" cy="327300"/>
          </a:xfrm>
        </p:grpSpPr>
        <p:sp>
          <p:nvSpPr>
            <p:cNvPr id="882" name="Google Shape;882;p51"/>
            <p:cNvSpPr/>
            <p:nvPr/>
          </p:nvSpPr>
          <p:spPr>
            <a:xfrm>
              <a:off x="2900200"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51"/>
            <p:cNvSpPr/>
            <p:nvPr/>
          </p:nvSpPr>
          <p:spPr>
            <a:xfrm>
              <a:off x="3052963"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51"/>
          <p:cNvGrpSpPr/>
          <p:nvPr/>
        </p:nvGrpSpPr>
        <p:grpSpPr>
          <a:xfrm rot="5400000">
            <a:off x="2460674" y="3878310"/>
            <a:ext cx="158199" cy="194580"/>
            <a:chOff x="2900200" y="2958150"/>
            <a:chExt cx="305463" cy="327300"/>
          </a:xfrm>
        </p:grpSpPr>
        <p:sp>
          <p:nvSpPr>
            <p:cNvPr id="885" name="Google Shape;885;p51"/>
            <p:cNvSpPr/>
            <p:nvPr/>
          </p:nvSpPr>
          <p:spPr>
            <a:xfrm>
              <a:off x="2900200"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51"/>
            <p:cNvSpPr/>
            <p:nvPr/>
          </p:nvSpPr>
          <p:spPr>
            <a:xfrm>
              <a:off x="3052963"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7" name="Google Shape;887;p51"/>
          <p:cNvSpPr/>
          <p:nvPr/>
        </p:nvSpPr>
        <p:spPr>
          <a:xfrm>
            <a:off x="7705700" y="1682650"/>
            <a:ext cx="295500" cy="2999100"/>
          </a:xfrm>
          <a:prstGeom prst="downArrow">
            <a:avLst>
              <a:gd fmla="val 50000" name="adj1"/>
              <a:gd fmla="val 84323" name="adj2"/>
            </a:avLst>
          </a:prstGeom>
          <a:gradFill>
            <a:gsLst>
              <a:gs pos="0">
                <a:srgbClr val="FFFFFF"/>
              </a:gs>
              <a:gs pos="52000">
                <a:srgbClr val="80C7BB"/>
              </a:gs>
              <a:gs pos="100000">
                <a:srgbClr val="008E76"/>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8" name="Google Shape;888;p51"/>
          <p:cNvPicPr preferRelativeResize="0"/>
          <p:nvPr/>
        </p:nvPicPr>
        <p:blipFill rotWithShape="1">
          <a:blip r:embed="rId3">
            <a:alphaModFix/>
          </a:blip>
          <a:srcRect b="20556" l="11458" r="10483" t="20236"/>
          <a:stretch/>
        </p:blipFill>
        <p:spPr>
          <a:xfrm>
            <a:off x="7476101" y="4681750"/>
            <a:ext cx="1612550" cy="492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52"/>
          <p:cNvSpPr/>
          <p:nvPr/>
        </p:nvSpPr>
        <p:spPr>
          <a:xfrm>
            <a:off x="4840250" y="1102950"/>
            <a:ext cx="1919400" cy="2277900"/>
          </a:xfrm>
          <a:prstGeom prst="roundRect">
            <a:avLst>
              <a:gd fmla="val 7562" name="adj"/>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94" name="Google Shape;894;p52"/>
          <p:cNvSpPr/>
          <p:nvPr/>
        </p:nvSpPr>
        <p:spPr>
          <a:xfrm>
            <a:off x="4967676" y="1202172"/>
            <a:ext cx="166375" cy="165550"/>
          </a:xfrm>
          <a:custGeom>
            <a:rect b="b" l="l" r="r" t="t"/>
            <a:pathLst>
              <a:path extrusionOk="0" h="913" w="916">
                <a:moveTo>
                  <a:pt x="652" y="573"/>
                </a:moveTo>
                <a:lnTo>
                  <a:pt x="610" y="573"/>
                </a:lnTo>
                <a:lnTo>
                  <a:pt x="596" y="559"/>
                </a:lnTo>
                <a:cubicBezTo>
                  <a:pt x="646" y="500"/>
                  <a:pt x="677" y="421"/>
                  <a:pt x="677" y="339"/>
                </a:cubicBezTo>
                <a:cubicBezTo>
                  <a:pt x="677" y="150"/>
                  <a:pt x="525" y="0"/>
                  <a:pt x="339" y="0"/>
                </a:cubicBezTo>
                <a:cubicBezTo>
                  <a:pt x="153" y="0"/>
                  <a:pt x="0" y="153"/>
                  <a:pt x="0" y="339"/>
                </a:cubicBezTo>
                <a:cubicBezTo>
                  <a:pt x="0" y="528"/>
                  <a:pt x="153" y="678"/>
                  <a:pt x="339" y="678"/>
                </a:cubicBezTo>
                <a:cubicBezTo>
                  <a:pt x="423" y="678"/>
                  <a:pt x="500" y="646"/>
                  <a:pt x="559" y="596"/>
                </a:cubicBezTo>
                <a:lnTo>
                  <a:pt x="573" y="610"/>
                </a:lnTo>
                <a:lnTo>
                  <a:pt x="573" y="652"/>
                </a:lnTo>
                <a:lnTo>
                  <a:pt x="836" y="912"/>
                </a:lnTo>
                <a:lnTo>
                  <a:pt x="915" y="833"/>
                </a:lnTo>
                <a:lnTo>
                  <a:pt x="652" y="573"/>
                </a:lnTo>
                <a:close/>
                <a:moveTo>
                  <a:pt x="339" y="573"/>
                </a:moveTo>
                <a:cubicBezTo>
                  <a:pt x="209" y="573"/>
                  <a:pt x="105" y="469"/>
                  <a:pt x="105" y="339"/>
                </a:cubicBezTo>
                <a:cubicBezTo>
                  <a:pt x="105" y="209"/>
                  <a:pt x="209" y="105"/>
                  <a:pt x="339" y="105"/>
                </a:cubicBezTo>
                <a:cubicBezTo>
                  <a:pt x="469" y="105"/>
                  <a:pt x="573" y="209"/>
                  <a:pt x="573" y="339"/>
                </a:cubicBezTo>
                <a:cubicBezTo>
                  <a:pt x="576" y="469"/>
                  <a:pt x="469" y="573"/>
                  <a:pt x="339" y="573"/>
                </a:cubicBezTo>
                <a:close/>
              </a:path>
            </a:pathLst>
          </a:custGeom>
          <a:solidFill>
            <a:srgbClr val="FBBC0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895" name="Google Shape;895;p52"/>
          <p:cNvSpPr txBox="1"/>
          <p:nvPr/>
        </p:nvSpPr>
        <p:spPr>
          <a:xfrm>
            <a:off x="5121454" y="1102950"/>
            <a:ext cx="1601100" cy="352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300"/>
              </a:spcAft>
              <a:buNone/>
            </a:pPr>
            <a:r>
              <a:rPr lang="en-GB" sz="1300">
                <a:solidFill>
                  <a:srgbClr val="3C4043"/>
                </a:solidFill>
                <a:latin typeface="Google Sans"/>
                <a:ea typeface="Google Sans"/>
                <a:cs typeface="Google Sans"/>
                <a:sym typeface="Google Sans"/>
              </a:rPr>
              <a:t>Calls from Website</a:t>
            </a:r>
            <a:endParaRPr sz="1300">
              <a:solidFill>
                <a:srgbClr val="3C4043"/>
              </a:solidFill>
              <a:latin typeface="Google Sans"/>
              <a:ea typeface="Google Sans"/>
              <a:cs typeface="Google Sans"/>
              <a:sym typeface="Google Sans"/>
            </a:endParaRPr>
          </a:p>
        </p:txBody>
      </p:sp>
      <p:sp>
        <p:nvSpPr>
          <p:cNvPr id="896" name="Google Shape;896;p52"/>
          <p:cNvSpPr/>
          <p:nvPr/>
        </p:nvSpPr>
        <p:spPr>
          <a:xfrm>
            <a:off x="595250" y="1102950"/>
            <a:ext cx="1919400" cy="2277900"/>
          </a:xfrm>
          <a:prstGeom prst="roundRect">
            <a:avLst>
              <a:gd fmla="val 7562" name="adj"/>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897" name="Google Shape;897;p52"/>
          <p:cNvSpPr/>
          <p:nvPr/>
        </p:nvSpPr>
        <p:spPr>
          <a:xfrm>
            <a:off x="722676" y="1202172"/>
            <a:ext cx="166375" cy="165550"/>
          </a:xfrm>
          <a:custGeom>
            <a:rect b="b" l="l" r="r" t="t"/>
            <a:pathLst>
              <a:path extrusionOk="0" h="913" w="916">
                <a:moveTo>
                  <a:pt x="652" y="573"/>
                </a:moveTo>
                <a:lnTo>
                  <a:pt x="610" y="573"/>
                </a:lnTo>
                <a:lnTo>
                  <a:pt x="596" y="559"/>
                </a:lnTo>
                <a:cubicBezTo>
                  <a:pt x="646" y="500"/>
                  <a:pt x="677" y="421"/>
                  <a:pt x="677" y="339"/>
                </a:cubicBezTo>
                <a:cubicBezTo>
                  <a:pt x="677" y="150"/>
                  <a:pt x="525" y="0"/>
                  <a:pt x="339" y="0"/>
                </a:cubicBezTo>
                <a:cubicBezTo>
                  <a:pt x="153" y="0"/>
                  <a:pt x="0" y="153"/>
                  <a:pt x="0" y="339"/>
                </a:cubicBezTo>
                <a:cubicBezTo>
                  <a:pt x="0" y="528"/>
                  <a:pt x="153" y="678"/>
                  <a:pt x="339" y="678"/>
                </a:cubicBezTo>
                <a:cubicBezTo>
                  <a:pt x="423" y="678"/>
                  <a:pt x="500" y="646"/>
                  <a:pt x="559" y="596"/>
                </a:cubicBezTo>
                <a:lnTo>
                  <a:pt x="573" y="610"/>
                </a:lnTo>
                <a:lnTo>
                  <a:pt x="573" y="652"/>
                </a:lnTo>
                <a:lnTo>
                  <a:pt x="836" y="912"/>
                </a:lnTo>
                <a:lnTo>
                  <a:pt x="915" y="833"/>
                </a:lnTo>
                <a:lnTo>
                  <a:pt x="652" y="573"/>
                </a:lnTo>
                <a:close/>
                <a:moveTo>
                  <a:pt x="339" y="573"/>
                </a:moveTo>
                <a:cubicBezTo>
                  <a:pt x="209" y="573"/>
                  <a:pt x="105" y="469"/>
                  <a:pt x="105" y="339"/>
                </a:cubicBezTo>
                <a:cubicBezTo>
                  <a:pt x="105" y="209"/>
                  <a:pt x="209" y="105"/>
                  <a:pt x="339" y="105"/>
                </a:cubicBezTo>
                <a:cubicBezTo>
                  <a:pt x="469" y="105"/>
                  <a:pt x="573" y="209"/>
                  <a:pt x="573" y="339"/>
                </a:cubicBezTo>
                <a:cubicBezTo>
                  <a:pt x="576" y="469"/>
                  <a:pt x="469" y="573"/>
                  <a:pt x="339" y="573"/>
                </a:cubicBezTo>
                <a:close/>
              </a:path>
            </a:pathLst>
          </a:custGeom>
          <a:solidFill>
            <a:srgbClr val="FBBC0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898" name="Google Shape;898;p52"/>
          <p:cNvSpPr/>
          <p:nvPr/>
        </p:nvSpPr>
        <p:spPr>
          <a:xfrm>
            <a:off x="428300" y="1455075"/>
            <a:ext cx="4163700" cy="3410700"/>
          </a:xfrm>
          <a:prstGeom prst="roundRect">
            <a:avLst>
              <a:gd fmla="val 3734" name="adj"/>
            </a:avLst>
          </a:prstGeom>
          <a:solidFill>
            <a:srgbClr val="FFFFFF"/>
          </a:solidFill>
          <a:ln cap="flat" cmpd="sng" w="9525">
            <a:solidFill>
              <a:srgbClr val="DADC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52"/>
          <p:cNvSpPr txBox="1"/>
          <p:nvPr/>
        </p:nvSpPr>
        <p:spPr>
          <a:xfrm>
            <a:off x="876454" y="1102950"/>
            <a:ext cx="1601100" cy="3522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300"/>
              </a:spcAft>
              <a:buNone/>
            </a:pPr>
            <a:r>
              <a:rPr lang="en-GB" sz="1300">
                <a:solidFill>
                  <a:srgbClr val="3C4043"/>
                </a:solidFill>
                <a:latin typeface="Google Sans"/>
                <a:ea typeface="Google Sans"/>
                <a:cs typeface="Google Sans"/>
                <a:sym typeface="Google Sans"/>
              </a:rPr>
              <a:t>Calls from Ads</a:t>
            </a:r>
            <a:endParaRPr sz="1300">
              <a:solidFill>
                <a:srgbClr val="3C4043"/>
              </a:solidFill>
              <a:latin typeface="Google Sans"/>
              <a:ea typeface="Google Sans"/>
              <a:cs typeface="Google Sans"/>
              <a:sym typeface="Google Sans"/>
            </a:endParaRPr>
          </a:p>
        </p:txBody>
      </p:sp>
      <p:sp>
        <p:nvSpPr>
          <p:cNvPr id="900" name="Google Shape;900;p52"/>
          <p:cNvSpPr/>
          <p:nvPr/>
        </p:nvSpPr>
        <p:spPr>
          <a:xfrm>
            <a:off x="4724152" y="1455075"/>
            <a:ext cx="4163700" cy="3410700"/>
          </a:xfrm>
          <a:prstGeom prst="roundRect">
            <a:avLst>
              <a:gd fmla="val 3734" name="adj"/>
            </a:avLst>
          </a:prstGeom>
          <a:solidFill>
            <a:srgbClr val="FFFFFF"/>
          </a:solidFill>
          <a:ln cap="flat" cmpd="sng" w="9525">
            <a:solidFill>
              <a:srgbClr val="DADC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2"/>
          <p:cNvSpPr txBox="1"/>
          <p:nvPr/>
        </p:nvSpPr>
        <p:spPr>
          <a:xfrm>
            <a:off x="503799" y="1651150"/>
            <a:ext cx="1681500" cy="53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300">
                <a:solidFill>
                  <a:srgbClr val="3C4043"/>
                </a:solidFill>
                <a:latin typeface="Google Sans"/>
                <a:ea typeface="Google Sans"/>
                <a:cs typeface="Google Sans"/>
                <a:sym typeface="Google Sans"/>
              </a:rPr>
              <a:t>Call-only Ads</a:t>
            </a:r>
            <a:endParaRPr b="1" sz="1300">
              <a:solidFill>
                <a:srgbClr val="3C40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666666"/>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rPr lang="en-GB" sz="800">
                <a:solidFill>
                  <a:srgbClr val="666666"/>
                </a:solidFill>
                <a:latin typeface="Google Sans"/>
                <a:ea typeface="Google Sans"/>
                <a:cs typeface="Google Sans"/>
                <a:sym typeface="Google Sans"/>
              </a:rPr>
              <a:t>Call-only ads only appear on devices that can make phone calls, and the ads are designed to encourage people to call. These are a great option for advertisers who are primarily looking to drive calls and/or do not have a mobile optimized website - </a:t>
            </a:r>
            <a:r>
              <a:rPr b="1" lang="en-GB" sz="800" u="sng">
                <a:solidFill>
                  <a:srgbClr val="34A853"/>
                </a:solidFill>
                <a:latin typeface="Google Sans"/>
                <a:ea typeface="Google Sans"/>
                <a:cs typeface="Google Sans"/>
                <a:sym typeface="Google Sans"/>
                <a:hlinkClick r:id="rId3">
                  <a:extLst>
                    <a:ext uri="{A12FA001-AC4F-418D-AE19-62706E023703}">
                      <ahyp:hlinkClr val="tx"/>
                    </a:ext>
                  </a:extLst>
                </a:hlinkClick>
              </a:rPr>
              <a:t>Learn More</a:t>
            </a:r>
            <a:endParaRPr sz="800">
              <a:solidFill>
                <a:srgbClr val="666666"/>
              </a:solidFill>
              <a:highlight>
                <a:srgbClr val="FFFFFF"/>
              </a:highlight>
              <a:latin typeface="Google Sans"/>
              <a:ea typeface="Google Sans"/>
              <a:cs typeface="Google Sans"/>
              <a:sym typeface="Google Sans"/>
            </a:endParaRPr>
          </a:p>
        </p:txBody>
      </p:sp>
      <p:sp>
        <p:nvSpPr>
          <p:cNvPr id="902" name="Google Shape;902;p52"/>
          <p:cNvSpPr txBox="1"/>
          <p:nvPr/>
        </p:nvSpPr>
        <p:spPr>
          <a:xfrm>
            <a:off x="549548" y="3247925"/>
            <a:ext cx="1590000" cy="53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en-GB" sz="1300">
                <a:solidFill>
                  <a:srgbClr val="3C4043"/>
                </a:solidFill>
                <a:latin typeface="Google Sans"/>
                <a:ea typeface="Google Sans"/>
                <a:cs typeface="Google Sans"/>
                <a:sym typeface="Google Sans"/>
              </a:rPr>
              <a:t>Call Extensions</a:t>
            </a:r>
            <a:endParaRPr b="1" sz="1300">
              <a:solidFill>
                <a:srgbClr val="3C40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3C4043"/>
              </a:solidFill>
              <a:latin typeface="Google Sans"/>
              <a:ea typeface="Google Sans"/>
              <a:cs typeface="Google Sans"/>
              <a:sym typeface="Google Sans"/>
            </a:endParaRPr>
          </a:p>
          <a:p>
            <a:pPr indent="0" lvl="0" marL="0" rtl="0" algn="l">
              <a:spcBef>
                <a:spcPts val="0"/>
              </a:spcBef>
              <a:spcAft>
                <a:spcPts val="0"/>
              </a:spcAft>
              <a:buNone/>
            </a:pPr>
            <a:r>
              <a:rPr lang="en-GB" sz="800">
                <a:solidFill>
                  <a:srgbClr val="666666"/>
                </a:solidFill>
                <a:highlight>
                  <a:srgbClr val="FFFFFF"/>
                </a:highlight>
                <a:latin typeface="Google Sans"/>
                <a:ea typeface="Google Sans"/>
                <a:cs typeface="Google Sans"/>
                <a:sym typeface="Google Sans"/>
              </a:rPr>
              <a:t>Call extensions let you add phone numbers to your ads, which can significantly increase clickthrough rates. When your call extensions show on mobile, people can tap to call your business directly. - </a:t>
            </a:r>
            <a:r>
              <a:rPr b="1" lang="en-GB" sz="800" u="sng">
                <a:solidFill>
                  <a:srgbClr val="34A853"/>
                </a:solidFill>
                <a:latin typeface="Google Sans"/>
                <a:ea typeface="Google Sans"/>
                <a:cs typeface="Google Sans"/>
                <a:sym typeface="Google Sans"/>
                <a:hlinkClick r:id="rId4">
                  <a:extLst>
                    <a:ext uri="{A12FA001-AC4F-418D-AE19-62706E023703}">
                      <ahyp:hlinkClr val="tx"/>
                    </a:ext>
                  </a:extLst>
                </a:hlinkClick>
              </a:rPr>
              <a:t>Learn More</a:t>
            </a:r>
            <a:endParaRPr sz="800">
              <a:solidFill>
                <a:srgbClr val="666666"/>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t/>
            </a:r>
            <a:endParaRPr sz="800">
              <a:solidFill>
                <a:srgbClr val="3C4043"/>
              </a:solidFill>
              <a:latin typeface="Google Sans"/>
              <a:ea typeface="Google Sans"/>
              <a:cs typeface="Google Sans"/>
              <a:sym typeface="Google Sans"/>
            </a:endParaRPr>
          </a:p>
        </p:txBody>
      </p:sp>
      <p:sp>
        <p:nvSpPr>
          <p:cNvPr id="903" name="Google Shape;903;p52"/>
          <p:cNvSpPr txBox="1"/>
          <p:nvPr/>
        </p:nvSpPr>
        <p:spPr>
          <a:xfrm>
            <a:off x="4806825" y="1470950"/>
            <a:ext cx="4007700" cy="72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300">
                <a:solidFill>
                  <a:srgbClr val="3C4043"/>
                </a:solidFill>
                <a:latin typeface="Google Sans"/>
                <a:ea typeface="Google Sans"/>
                <a:cs typeface="Google Sans"/>
                <a:sym typeface="Google Sans"/>
              </a:rPr>
              <a:t>Website Call Conversion Tracking</a:t>
            </a:r>
            <a:endParaRPr b="1" sz="1300">
              <a:solidFill>
                <a:srgbClr val="3C40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666666"/>
              </a:solidFill>
              <a:latin typeface="Google Sans"/>
              <a:ea typeface="Google Sans"/>
              <a:cs typeface="Google Sans"/>
              <a:sym typeface="Google Sans"/>
            </a:endParaRPr>
          </a:p>
          <a:p>
            <a:pPr indent="0" lvl="0" marL="0" rtl="0" algn="l">
              <a:spcBef>
                <a:spcPts val="0"/>
              </a:spcBef>
              <a:spcAft>
                <a:spcPts val="0"/>
              </a:spcAft>
              <a:buNone/>
            </a:pPr>
            <a:r>
              <a:rPr lang="en-GB" sz="800">
                <a:solidFill>
                  <a:srgbClr val="666666"/>
                </a:solidFill>
                <a:latin typeface="Google Sans"/>
                <a:ea typeface="Google Sans"/>
                <a:cs typeface="Google Sans"/>
                <a:sym typeface="Google Sans"/>
              </a:rPr>
              <a:t>See how effectively your ads lead to phone calls from your website. Now available with a new simplified implementation process! - </a:t>
            </a:r>
            <a:r>
              <a:rPr b="1" lang="en-GB" sz="800" u="sng">
                <a:solidFill>
                  <a:srgbClr val="34A853"/>
                </a:solidFill>
                <a:latin typeface="Google Sans"/>
                <a:ea typeface="Google Sans"/>
                <a:cs typeface="Google Sans"/>
                <a:sym typeface="Google Sans"/>
                <a:hlinkClick r:id="rId5">
                  <a:extLst>
                    <a:ext uri="{A12FA001-AC4F-418D-AE19-62706E023703}">
                      <ahyp:hlinkClr val="tx"/>
                    </a:ext>
                  </a:extLst>
                </a:hlinkClick>
              </a:rPr>
              <a:t>Learn More</a:t>
            </a:r>
            <a:endParaRPr b="1" sz="800">
              <a:solidFill>
                <a:srgbClr val="666666"/>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300">
              <a:solidFill>
                <a:srgbClr val="3C4043"/>
              </a:solidFill>
              <a:latin typeface="Google Sans"/>
              <a:ea typeface="Google Sans"/>
              <a:cs typeface="Google Sans"/>
              <a:sym typeface="Google Sans"/>
            </a:endParaRPr>
          </a:p>
        </p:txBody>
      </p:sp>
      <p:grpSp>
        <p:nvGrpSpPr>
          <p:cNvPr id="904" name="Google Shape;904;p52"/>
          <p:cNvGrpSpPr/>
          <p:nvPr/>
        </p:nvGrpSpPr>
        <p:grpSpPr>
          <a:xfrm>
            <a:off x="2727759" y="1549645"/>
            <a:ext cx="1631680" cy="3221570"/>
            <a:chOff x="428305" y="1017723"/>
            <a:chExt cx="1815600" cy="3584700"/>
          </a:xfrm>
        </p:grpSpPr>
        <p:sp>
          <p:nvSpPr>
            <p:cNvPr id="905" name="Google Shape;905;p52"/>
            <p:cNvSpPr/>
            <p:nvPr/>
          </p:nvSpPr>
          <p:spPr>
            <a:xfrm>
              <a:off x="428305" y="1017723"/>
              <a:ext cx="1815600" cy="3584700"/>
            </a:xfrm>
            <a:prstGeom prst="roundRect">
              <a:avLst>
                <a:gd fmla="val 9677" name="adj"/>
              </a:avLst>
            </a:prstGeom>
            <a:solidFill>
              <a:srgbClr val="F1F3F4"/>
            </a:solidFill>
            <a:ln>
              <a:noFill/>
            </a:ln>
            <a:effectLst>
              <a:outerShdw blurRad="57150" rotWithShape="0" algn="bl" dir="540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52"/>
            <p:cNvSpPr/>
            <p:nvPr/>
          </p:nvSpPr>
          <p:spPr>
            <a:xfrm>
              <a:off x="503629" y="1247753"/>
              <a:ext cx="1664400" cy="3125100"/>
            </a:xfrm>
            <a:prstGeom prst="roundRect">
              <a:avLst>
                <a:gd fmla="val 742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52"/>
            <p:cNvSpPr/>
            <p:nvPr/>
          </p:nvSpPr>
          <p:spPr>
            <a:xfrm>
              <a:off x="541129" y="1550804"/>
              <a:ext cx="1590600" cy="373200"/>
            </a:xfrm>
            <a:prstGeom prst="roundRect">
              <a:avLst>
                <a:gd fmla="val 12955" name="adj"/>
              </a:avLst>
            </a:prstGeom>
            <a:noFill/>
            <a:ln cap="flat" cmpd="sng" w="9525">
              <a:solidFill>
                <a:srgbClr val="DADC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8" name="Google Shape;908;p52"/>
            <p:cNvCxnSpPr/>
            <p:nvPr/>
          </p:nvCxnSpPr>
          <p:spPr>
            <a:xfrm>
              <a:off x="599685" y="1371784"/>
              <a:ext cx="83100" cy="0"/>
            </a:xfrm>
            <a:prstGeom prst="straightConnector1">
              <a:avLst/>
            </a:prstGeom>
            <a:noFill/>
            <a:ln cap="flat" cmpd="sng" w="9525">
              <a:solidFill>
                <a:srgbClr val="80868B"/>
              </a:solidFill>
              <a:prstDash val="solid"/>
              <a:round/>
              <a:headEnd len="med" w="med" type="none"/>
              <a:tailEnd len="med" w="med" type="none"/>
            </a:ln>
          </p:spPr>
        </p:cxnSp>
        <p:cxnSp>
          <p:nvCxnSpPr>
            <p:cNvPr id="909" name="Google Shape;909;p52"/>
            <p:cNvCxnSpPr/>
            <p:nvPr/>
          </p:nvCxnSpPr>
          <p:spPr>
            <a:xfrm>
              <a:off x="599685" y="1395900"/>
              <a:ext cx="83100" cy="0"/>
            </a:xfrm>
            <a:prstGeom prst="straightConnector1">
              <a:avLst/>
            </a:prstGeom>
            <a:noFill/>
            <a:ln cap="flat" cmpd="sng" w="9525">
              <a:solidFill>
                <a:srgbClr val="80868B"/>
              </a:solidFill>
              <a:prstDash val="solid"/>
              <a:round/>
              <a:headEnd len="med" w="med" type="none"/>
              <a:tailEnd len="med" w="med" type="none"/>
            </a:ln>
          </p:spPr>
        </p:cxnSp>
        <p:cxnSp>
          <p:nvCxnSpPr>
            <p:cNvPr id="910" name="Google Shape;910;p52"/>
            <p:cNvCxnSpPr/>
            <p:nvPr/>
          </p:nvCxnSpPr>
          <p:spPr>
            <a:xfrm>
              <a:off x="599685" y="1420015"/>
              <a:ext cx="83100" cy="0"/>
            </a:xfrm>
            <a:prstGeom prst="straightConnector1">
              <a:avLst/>
            </a:prstGeom>
            <a:noFill/>
            <a:ln cap="flat" cmpd="sng" w="9525">
              <a:solidFill>
                <a:srgbClr val="80868B"/>
              </a:solidFill>
              <a:prstDash val="solid"/>
              <a:round/>
              <a:headEnd len="med" w="med" type="none"/>
              <a:tailEnd len="med" w="med" type="none"/>
            </a:ln>
          </p:spPr>
        </p:cxnSp>
        <p:sp>
          <p:nvSpPr>
            <p:cNvPr id="911" name="Google Shape;911;p52"/>
            <p:cNvSpPr/>
            <p:nvPr/>
          </p:nvSpPr>
          <p:spPr>
            <a:xfrm>
              <a:off x="1126856" y="1338970"/>
              <a:ext cx="101002" cy="103626"/>
            </a:xfrm>
            <a:custGeom>
              <a:rect b="b" l="l" r="r" t="t"/>
              <a:pathLst>
                <a:path extrusionOk="0" h="5924" w="5774">
                  <a:moveTo>
                    <a:pt x="3020" y="3513"/>
                  </a:moveTo>
                  <a:lnTo>
                    <a:pt x="3020" y="2704"/>
                  </a:lnTo>
                  <a:lnTo>
                    <a:pt x="5729" y="2704"/>
                  </a:lnTo>
                  <a:cubicBezTo>
                    <a:pt x="5757" y="2847"/>
                    <a:pt x="5773" y="3017"/>
                    <a:pt x="5773" y="3200"/>
                  </a:cubicBezTo>
                  <a:cubicBezTo>
                    <a:pt x="5773" y="3807"/>
                    <a:pt x="5607" y="4558"/>
                    <a:pt x="5072" y="5092"/>
                  </a:cubicBezTo>
                  <a:cubicBezTo>
                    <a:pt x="4552" y="5634"/>
                    <a:pt x="3887" y="5923"/>
                    <a:pt x="3006" y="5923"/>
                  </a:cubicBezTo>
                  <a:cubicBezTo>
                    <a:pt x="1373" y="5923"/>
                    <a:pt x="0" y="4594"/>
                    <a:pt x="0" y="2962"/>
                  </a:cubicBezTo>
                  <a:cubicBezTo>
                    <a:pt x="0" y="1329"/>
                    <a:pt x="1373" y="0"/>
                    <a:pt x="3006" y="0"/>
                  </a:cubicBezTo>
                  <a:cubicBezTo>
                    <a:pt x="3909" y="0"/>
                    <a:pt x="4552" y="354"/>
                    <a:pt x="5036" y="816"/>
                  </a:cubicBezTo>
                  <a:lnTo>
                    <a:pt x="4465" y="1387"/>
                  </a:lnTo>
                  <a:cubicBezTo>
                    <a:pt x="4119" y="1062"/>
                    <a:pt x="3649" y="809"/>
                    <a:pt x="3006" y="809"/>
                  </a:cubicBezTo>
                  <a:cubicBezTo>
                    <a:pt x="1814" y="809"/>
                    <a:pt x="882" y="1770"/>
                    <a:pt x="882" y="2962"/>
                  </a:cubicBezTo>
                  <a:cubicBezTo>
                    <a:pt x="882" y="4153"/>
                    <a:pt x="1814" y="5114"/>
                    <a:pt x="3006" y="5114"/>
                  </a:cubicBezTo>
                  <a:cubicBezTo>
                    <a:pt x="3779" y="5114"/>
                    <a:pt x="4220" y="4803"/>
                    <a:pt x="4502" y="4521"/>
                  </a:cubicBezTo>
                  <a:cubicBezTo>
                    <a:pt x="4731" y="4292"/>
                    <a:pt x="4882" y="3963"/>
                    <a:pt x="4941" y="3513"/>
                  </a:cubicBezTo>
                  <a:lnTo>
                    <a:pt x="3020" y="3513"/>
                  </a:lnTo>
                </a:path>
              </a:pathLst>
            </a:custGeom>
            <a:solidFill>
              <a:srgbClr val="4285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12" name="Google Shape;912;p52"/>
            <p:cNvSpPr/>
            <p:nvPr/>
          </p:nvSpPr>
          <p:spPr>
            <a:xfrm>
              <a:off x="1233119" y="1375857"/>
              <a:ext cx="67054" cy="66734"/>
            </a:xfrm>
            <a:custGeom>
              <a:rect b="b" l="l" r="r" t="t"/>
              <a:pathLst>
                <a:path extrusionOk="0" h="3815" w="3830">
                  <a:moveTo>
                    <a:pt x="3829" y="1907"/>
                  </a:moveTo>
                  <a:cubicBezTo>
                    <a:pt x="3829" y="3005"/>
                    <a:pt x="2970" y="3814"/>
                    <a:pt x="1915" y="3814"/>
                  </a:cubicBezTo>
                  <a:cubicBezTo>
                    <a:pt x="860" y="3814"/>
                    <a:pt x="0" y="3005"/>
                    <a:pt x="0" y="1907"/>
                  </a:cubicBezTo>
                  <a:cubicBezTo>
                    <a:pt x="0" y="802"/>
                    <a:pt x="860" y="0"/>
                    <a:pt x="1915" y="0"/>
                  </a:cubicBezTo>
                  <a:cubicBezTo>
                    <a:pt x="2970" y="0"/>
                    <a:pt x="3829" y="802"/>
                    <a:pt x="3829" y="1907"/>
                  </a:cubicBezTo>
                  <a:close/>
                  <a:moveTo>
                    <a:pt x="2992" y="1907"/>
                  </a:moveTo>
                  <a:cubicBezTo>
                    <a:pt x="2992" y="1221"/>
                    <a:pt x="2493" y="752"/>
                    <a:pt x="1915" y="752"/>
                  </a:cubicBezTo>
                  <a:cubicBezTo>
                    <a:pt x="1337" y="752"/>
                    <a:pt x="839" y="1221"/>
                    <a:pt x="839" y="1907"/>
                  </a:cubicBezTo>
                  <a:cubicBezTo>
                    <a:pt x="839" y="2586"/>
                    <a:pt x="1337" y="3063"/>
                    <a:pt x="1915" y="3063"/>
                  </a:cubicBezTo>
                  <a:cubicBezTo>
                    <a:pt x="2493" y="3063"/>
                    <a:pt x="2992" y="2586"/>
                    <a:pt x="2992" y="1907"/>
                  </a:cubicBezTo>
                  <a:close/>
                </a:path>
              </a:pathLst>
            </a:custGeom>
            <a:solidFill>
              <a:srgbClr val="EA433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13" name="Google Shape;913;p52"/>
            <p:cNvSpPr/>
            <p:nvPr/>
          </p:nvSpPr>
          <p:spPr>
            <a:xfrm>
              <a:off x="1306199" y="1375857"/>
              <a:ext cx="66979" cy="66734"/>
            </a:xfrm>
            <a:custGeom>
              <a:rect b="b" l="l" r="r" t="t"/>
              <a:pathLst>
                <a:path extrusionOk="0" h="3815" w="3829">
                  <a:moveTo>
                    <a:pt x="3828" y="1907"/>
                  </a:moveTo>
                  <a:cubicBezTo>
                    <a:pt x="3828" y="3005"/>
                    <a:pt x="2969" y="3814"/>
                    <a:pt x="1914" y="3814"/>
                  </a:cubicBezTo>
                  <a:cubicBezTo>
                    <a:pt x="860" y="3814"/>
                    <a:pt x="0" y="3005"/>
                    <a:pt x="0" y="1907"/>
                  </a:cubicBezTo>
                  <a:cubicBezTo>
                    <a:pt x="0" y="802"/>
                    <a:pt x="860" y="0"/>
                    <a:pt x="1914" y="0"/>
                  </a:cubicBezTo>
                  <a:cubicBezTo>
                    <a:pt x="2968" y="0"/>
                    <a:pt x="3828" y="802"/>
                    <a:pt x="3828" y="1907"/>
                  </a:cubicBezTo>
                  <a:close/>
                  <a:moveTo>
                    <a:pt x="2990" y="1907"/>
                  </a:moveTo>
                  <a:cubicBezTo>
                    <a:pt x="2990" y="1221"/>
                    <a:pt x="2492" y="752"/>
                    <a:pt x="1914" y="752"/>
                  </a:cubicBezTo>
                  <a:cubicBezTo>
                    <a:pt x="1337" y="752"/>
                    <a:pt x="838" y="1221"/>
                    <a:pt x="838" y="1907"/>
                  </a:cubicBezTo>
                  <a:cubicBezTo>
                    <a:pt x="838" y="2586"/>
                    <a:pt x="1337" y="3063"/>
                    <a:pt x="1914" y="3063"/>
                  </a:cubicBezTo>
                  <a:cubicBezTo>
                    <a:pt x="2492" y="3063"/>
                    <a:pt x="2990" y="2586"/>
                    <a:pt x="2990" y="1907"/>
                  </a:cubicBezTo>
                  <a:close/>
                </a:path>
              </a:pathLst>
            </a:custGeom>
            <a:solidFill>
              <a:srgbClr val="FBBC0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14" name="Google Shape;914;p52"/>
            <p:cNvSpPr/>
            <p:nvPr/>
          </p:nvSpPr>
          <p:spPr>
            <a:xfrm>
              <a:off x="1379279" y="1375934"/>
              <a:ext cx="63970" cy="96664"/>
            </a:xfrm>
            <a:custGeom>
              <a:rect b="b" l="l" r="r" t="t"/>
              <a:pathLst>
                <a:path extrusionOk="0" h="5526" w="3657">
                  <a:moveTo>
                    <a:pt x="3656" y="115"/>
                  </a:moveTo>
                  <a:lnTo>
                    <a:pt x="3656" y="3539"/>
                  </a:lnTo>
                  <a:cubicBezTo>
                    <a:pt x="3656" y="4947"/>
                    <a:pt x="2825" y="5525"/>
                    <a:pt x="1842" y="5525"/>
                  </a:cubicBezTo>
                  <a:cubicBezTo>
                    <a:pt x="917" y="5525"/>
                    <a:pt x="361" y="4904"/>
                    <a:pt x="151" y="4398"/>
                  </a:cubicBezTo>
                  <a:lnTo>
                    <a:pt x="881" y="4095"/>
                  </a:lnTo>
                  <a:cubicBezTo>
                    <a:pt x="1011" y="4405"/>
                    <a:pt x="1329" y="4774"/>
                    <a:pt x="1842" y="4774"/>
                  </a:cubicBezTo>
                  <a:cubicBezTo>
                    <a:pt x="2471" y="4774"/>
                    <a:pt x="2861" y="4384"/>
                    <a:pt x="2861" y="3654"/>
                  </a:cubicBezTo>
                  <a:lnTo>
                    <a:pt x="2861" y="3380"/>
                  </a:lnTo>
                  <a:lnTo>
                    <a:pt x="2832" y="3380"/>
                  </a:lnTo>
                  <a:cubicBezTo>
                    <a:pt x="2644" y="3611"/>
                    <a:pt x="2283" y="3813"/>
                    <a:pt x="1828" y="3813"/>
                  </a:cubicBezTo>
                  <a:cubicBezTo>
                    <a:pt x="874" y="3813"/>
                    <a:pt x="0" y="2982"/>
                    <a:pt x="0" y="1913"/>
                  </a:cubicBezTo>
                  <a:cubicBezTo>
                    <a:pt x="0" y="837"/>
                    <a:pt x="874" y="0"/>
                    <a:pt x="1828" y="0"/>
                  </a:cubicBezTo>
                  <a:cubicBezTo>
                    <a:pt x="2283" y="0"/>
                    <a:pt x="2644" y="202"/>
                    <a:pt x="2832" y="426"/>
                  </a:cubicBezTo>
                  <a:lnTo>
                    <a:pt x="2861" y="426"/>
                  </a:lnTo>
                  <a:lnTo>
                    <a:pt x="2861" y="115"/>
                  </a:lnTo>
                  <a:lnTo>
                    <a:pt x="3656" y="115"/>
                  </a:lnTo>
                  <a:close/>
                  <a:moveTo>
                    <a:pt x="2919" y="1913"/>
                  </a:moveTo>
                  <a:cubicBezTo>
                    <a:pt x="2919" y="1242"/>
                    <a:pt x="2471" y="751"/>
                    <a:pt x="1900" y="751"/>
                  </a:cubicBezTo>
                  <a:cubicBezTo>
                    <a:pt x="1322" y="751"/>
                    <a:pt x="838" y="1242"/>
                    <a:pt x="838" y="1913"/>
                  </a:cubicBezTo>
                  <a:cubicBezTo>
                    <a:pt x="838" y="2578"/>
                    <a:pt x="1322" y="3062"/>
                    <a:pt x="1900" y="3062"/>
                  </a:cubicBezTo>
                  <a:cubicBezTo>
                    <a:pt x="2471" y="3062"/>
                    <a:pt x="2919" y="2578"/>
                    <a:pt x="2919" y="1913"/>
                  </a:cubicBezTo>
                  <a:close/>
                </a:path>
              </a:pathLst>
            </a:custGeom>
            <a:solidFill>
              <a:srgbClr val="4285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15" name="Google Shape;915;p52"/>
            <p:cNvSpPr/>
            <p:nvPr/>
          </p:nvSpPr>
          <p:spPr>
            <a:xfrm>
              <a:off x="1453440" y="1342828"/>
              <a:ext cx="14664" cy="97759"/>
            </a:xfrm>
            <a:custGeom>
              <a:rect b="b" l="l" r="r" t="t"/>
              <a:pathLst>
                <a:path extrusionOk="0" h="5587" w="839">
                  <a:moveTo>
                    <a:pt x="838" y="0"/>
                  </a:moveTo>
                  <a:lnTo>
                    <a:pt x="838" y="5586"/>
                  </a:lnTo>
                  <a:lnTo>
                    <a:pt x="0" y="5586"/>
                  </a:lnTo>
                  <a:lnTo>
                    <a:pt x="0" y="0"/>
                  </a:lnTo>
                  <a:lnTo>
                    <a:pt x="838" y="0"/>
                  </a:lnTo>
                </a:path>
              </a:pathLst>
            </a:custGeom>
            <a:solidFill>
              <a:srgbClr val="34A85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16" name="Google Shape;916;p52"/>
            <p:cNvSpPr/>
            <p:nvPr/>
          </p:nvSpPr>
          <p:spPr>
            <a:xfrm>
              <a:off x="1475202" y="1375857"/>
              <a:ext cx="61574" cy="66734"/>
            </a:xfrm>
            <a:custGeom>
              <a:rect b="b" l="l" r="r" t="t"/>
              <a:pathLst>
                <a:path extrusionOk="0" h="3815" w="3520">
                  <a:moveTo>
                    <a:pt x="2832" y="2535"/>
                  </a:moveTo>
                  <a:lnTo>
                    <a:pt x="3483" y="2969"/>
                  </a:lnTo>
                  <a:cubicBezTo>
                    <a:pt x="3273" y="3279"/>
                    <a:pt x="2767" y="3814"/>
                    <a:pt x="1893" y="3814"/>
                  </a:cubicBezTo>
                  <a:cubicBezTo>
                    <a:pt x="810" y="3814"/>
                    <a:pt x="0" y="2976"/>
                    <a:pt x="0" y="1906"/>
                  </a:cubicBezTo>
                  <a:cubicBezTo>
                    <a:pt x="0" y="773"/>
                    <a:pt x="817" y="0"/>
                    <a:pt x="1800" y="0"/>
                  </a:cubicBezTo>
                  <a:cubicBezTo>
                    <a:pt x="2789" y="0"/>
                    <a:pt x="3274" y="788"/>
                    <a:pt x="3432" y="1214"/>
                  </a:cubicBezTo>
                  <a:lnTo>
                    <a:pt x="3519" y="1431"/>
                  </a:lnTo>
                  <a:lnTo>
                    <a:pt x="969" y="2484"/>
                  </a:lnTo>
                  <a:cubicBezTo>
                    <a:pt x="1164" y="2867"/>
                    <a:pt x="1467" y="3062"/>
                    <a:pt x="1894" y="3062"/>
                  </a:cubicBezTo>
                  <a:cubicBezTo>
                    <a:pt x="2319" y="3063"/>
                    <a:pt x="2616" y="2853"/>
                    <a:pt x="2832" y="2535"/>
                  </a:cubicBezTo>
                  <a:close/>
                  <a:moveTo>
                    <a:pt x="831" y="1849"/>
                  </a:moveTo>
                  <a:lnTo>
                    <a:pt x="2536" y="1142"/>
                  </a:lnTo>
                  <a:cubicBezTo>
                    <a:pt x="2442" y="903"/>
                    <a:pt x="2161" y="737"/>
                    <a:pt x="1828" y="737"/>
                  </a:cubicBezTo>
                  <a:cubicBezTo>
                    <a:pt x="1402" y="737"/>
                    <a:pt x="810" y="1113"/>
                    <a:pt x="831" y="1849"/>
                  </a:cubicBezTo>
                  <a:close/>
                </a:path>
              </a:pathLst>
            </a:custGeom>
            <a:solidFill>
              <a:srgbClr val="EA433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17" name="Google Shape;917;p52"/>
            <p:cNvSpPr/>
            <p:nvPr/>
          </p:nvSpPr>
          <p:spPr>
            <a:xfrm>
              <a:off x="1800560" y="1599984"/>
              <a:ext cx="83100" cy="83100"/>
            </a:xfrm>
            <a:prstGeom prst="mathMultiply">
              <a:avLst>
                <a:gd fmla="val 17911" name="adj1"/>
              </a:avLst>
            </a:prstGeom>
            <a:solidFill>
              <a:srgbClr val="8086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52"/>
            <p:cNvSpPr/>
            <p:nvPr/>
          </p:nvSpPr>
          <p:spPr>
            <a:xfrm>
              <a:off x="1951109" y="1550578"/>
              <a:ext cx="182100" cy="180600"/>
            </a:xfrm>
            <a:prstGeom prst="round1Rect">
              <a:avLst>
                <a:gd fmla="val 24776" name="adj"/>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52"/>
            <p:cNvSpPr/>
            <p:nvPr/>
          </p:nvSpPr>
          <p:spPr>
            <a:xfrm>
              <a:off x="1996862" y="1604115"/>
              <a:ext cx="79772" cy="79381"/>
            </a:xfrm>
            <a:custGeom>
              <a:rect b="b" l="l" r="r" t="t"/>
              <a:pathLst>
                <a:path extrusionOk="0" h="913" w="916">
                  <a:moveTo>
                    <a:pt x="652" y="573"/>
                  </a:moveTo>
                  <a:lnTo>
                    <a:pt x="610" y="573"/>
                  </a:lnTo>
                  <a:lnTo>
                    <a:pt x="596" y="559"/>
                  </a:lnTo>
                  <a:cubicBezTo>
                    <a:pt x="646" y="500"/>
                    <a:pt x="677" y="421"/>
                    <a:pt x="677" y="339"/>
                  </a:cubicBezTo>
                  <a:cubicBezTo>
                    <a:pt x="677" y="150"/>
                    <a:pt x="525" y="0"/>
                    <a:pt x="339" y="0"/>
                  </a:cubicBezTo>
                  <a:cubicBezTo>
                    <a:pt x="153" y="0"/>
                    <a:pt x="0" y="153"/>
                    <a:pt x="0" y="339"/>
                  </a:cubicBezTo>
                  <a:cubicBezTo>
                    <a:pt x="0" y="528"/>
                    <a:pt x="153" y="678"/>
                    <a:pt x="339" y="678"/>
                  </a:cubicBezTo>
                  <a:cubicBezTo>
                    <a:pt x="423" y="678"/>
                    <a:pt x="500" y="646"/>
                    <a:pt x="559" y="596"/>
                  </a:cubicBezTo>
                  <a:lnTo>
                    <a:pt x="573" y="610"/>
                  </a:lnTo>
                  <a:lnTo>
                    <a:pt x="573" y="652"/>
                  </a:lnTo>
                  <a:lnTo>
                    <a:pt x="836" y="912"/>
                  </a:lnTo>
                  <a:lnTo>
                    <a:pt x="915" y="833"/>
                  </a:lnTo>
                  <a:lnTo>
                    <a:pt x="652" y="573"/>
                  </a:lnTo>
                  <a:close/>
                  <a:moveTo>
                    <a:pt x="339" y="573"/>
                  </a:moveTo>
                  <a:cubicBezTo>
                    <a:pt x="209" y="573"/>
                    <a:pt x="105" y="469"/>
                    <a:pt x="105" y="339"/>
                  </a:cubicBezTo>
                  <a:cubicBezTo>
                    <a:pt x="105" y="209"/>
                    <a:pt x="209" y="105"/>
                    <a:pt x="339" y="105"/>
                  </a:cubicBezTo>
                  <a:cubicBezTo>
                    <a:pt x="469" y="105"/>
                    <a:pt x="573" y="209"/>
                    <a:pt x="573" y="339"/>
                  </a:cubicBezTo>
                  <a:cubicBezTo>
                    <a:pt x="576" y="469"/>
                    <a:pt x="469" y="573"/>
                    <a:pt x="339" y="57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cxnSp>
          <p:nvCxnSpPr>
            <p:cNvPr id="920" name="Google Shape;920;p52"/>
            <p:cNvCxnSpPr/>
            <p:nvPr/>
          </p:nvCxnSpPr>
          <p:spPr>
            <a:xfrm>
              <a:off x="541077" y="1737302"/>
              <a:ext cx="1590600" cy="0"/>
            </a:xfrm>
            <a:prstGeom prst="straightConnector1">
              <a:avLst/>
            </a:prstGeom>
            <a:noFill/>
            <a:ln cap="flat" cmpd="sng" w="9525">
              <a:solidFill>
                <a:srgbClr val="DADCE0"/>
              </a:solidFill>
              <a:prstDash val="solid"/>
              <a:round/>
              <a:headEnd len="med" w="med" type="none"/>
              <a:tailEnd len="med" w="med" type="none"/>
            </a:ln>
          </p:spPr>
        </p:cxnSp>
        <p:pic>
          <p:nvPicPr>
            <p:cNvPr descr="nexus-5-portrait.png" id="921" name="Google Shape;921;p52"/>
            <p:cNvPicPr preferRelativeResize="0"/>
            <p:nvPr/>
          </p:nvPicPr>
          <p:blipFill rotWithShape="1">
            <a:blip r:embed="rId6">
              <a:alphaModFix/>
            </a:blip>
            <a:srcRect b="14344" l="4370" r="17295" t="80104"/>
            <a:stretch/>
          </p:blipFill>
          <p:spPr>
            <a:xfrm flipH="1" rot="10800000">
              <a:off x="500686" y="4142740"/>
              <a:ext cx="1670400" cy="231300"/>
            </a:xfrm>
            <a:prstGeom prst="round2SameRect">
              <a:avLst>
                <a:gd fmla="val 50000" name="adj1"/>
                <a:gd fmla="val 0" name="adj2"/>
              </a:avLst>
            </a:prstGeom>
            <a:noFill/>
            <a:ln>
              <a:noFill/>
            </a:ln>
          </p:spPr>
        </p:pic>
        <p:grpSp>
          <p:nvGrpSpPr>
            <p:cNvPr id="922" name="Google Shape;922;p52"/>
            <p:cNvGrpSpPr/>
            <p:nvPr/>
          </p:nvGrpSpPr>
          <p:grpSpPr>
            <a:xfrm>
              <a:off x="541600" y="1973350"/>
              <a:ext cx="1589577" cy="1475100"/>
              <a:chOff x="2446600" y="1889987"/>
              <a:chExt cx="1589577" cy="1475100"/>
            </a:xfrm>
          </p:grpSpPr>
          <p:pic>
            <p:nvPicPr>
              <p:cNvPr descr="Artboard 5@3x.png" id="923" name="Google Shape;923;p52"/>
              <p:cNvPicPr preferRelativeResize="0"/>
              <p:nvPr/>
            </p:nvPicPr>
            <p:blipFill rotWithShape="1">
              <a:blip r:embed="rId7">
                <a:alphaModFix/>
              </a:blip>
              <a:srcRect b="32946" l="16157" r="19649" t="35894"/>
              <a:stretch/>
            </p:blipFill>
            <p:spPr>
              <a:xfrm>
                <a:off x="2447425" y="1950725"/>
                <a:ext cx="1588752" cy="1348671"/>
              </a:xfrm>
              <a:prstGeom prst="rect">
                <a:avLst/>
              </a:prstGeom>
              <a:noFill/>
              <a:ln>
                <a:noFill/>
              </a:ln>
            </p:spPr>
          </p:pic>
          <p:sp>
            <p:nvSpPr>
              <p:cNvPr id="924" name="Google Shape;924;p52"/>
              <p:cNvSpPr/>
              <p:nvPr/>
            </p:nvSpPr>
            <p:spPr>
              <a:xfrm>
                <a:off x="2446600" y="1889987"/>
                <a:ext cx="1588800" cy="1475100"/>
              </a:xfrm>
              <a:prstGeom prst="roundRect">
                <a:avLst>
                  <a:gd fmla="val 3972" name="adj"/>
                </a:avLst>
              </a:prstGeom>
              <a:noFill/>
              <a:ln cap="flat" cmpd="sng" w="9525">
                <a:solidFill>
                  <a:srgbClr val="DADC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5" name="Google Shape;925;p52"/>
            <p:cNvGrpSpPr/>
            <p:nvPr/>
          </p:nvGrpSpPr>
          <p:grpSpPr>
            <a:xfrm>
              <a:off x="541600" y="3505635"/>
              <a:ext cx="1588800" cy="603600"/>
              <a:chOff x="2370400" y="3436599"/>
              <a:chExt cx="1588800" cy="603600"/>
            </a:xfrm>
          </p:grpSpPr>
          <p:sp>
            <p:nvSpPr>
              <p:cNvPr id="926" name="Google Shape;926;p52"/>
              <p:cNvSpPr/>
              <p:nvPr/>
            </p:nvSpPr>
            <p:spPr>
              <a:xfrm>
                <a:off x="2370400" y="3436599"/>
                <a:ext cx="1588800" cy="603600"/>
              </a:xfrm>
              <a:prstGeom prst="roundRect">
                <a:avLst>
                  <a:gd fmla="val 9028" name="adj"/>
                </a:avLst>
              </a:prstGeom>
              <a:noFill/>
              <a:ln cap="flat" cmpd="sng" w="9525">
                <a:solidFill>
                  <a:srgbClr val="DADC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2"/>
              <p:cNvSpPr/>
              <p:nvPr/>
            </p:nvSpPr>
            <p:spPr>
              <a:xfrm>
                <a:off x="2449077" y="3504025"/>
                <a:ext cx="1366800" cy="68700"/>
              </a:xfrm>
              <a:prstGeom prst="roundRect">
                <a:avLst>
                  <a:gd fmla="val 50000" name="adj"/>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52"/>
              <p:cNvSpPr/>
              <p:nvPr/>
            </p:nvSpPr>
            <p:spPr>
              <a:xfrm>
                <a:off x="2449077" y="3796265"/>
                <a:ext cx="1440900" cy="68700"/>
              </a:xfrm>
              <a:prstGeom prst="roundRect">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52"/>
              <p:cNvSpPr/>
              <p:nvPr/>
            </p:nvSpPr>
            <p:spPr>
              <a:xfrm>
                <a:off x="2449077" y="3900861"/>
                <a:ext cx="1440900" cy="68700"/>
              </a:xfrm>
              <a:prstGeom prst="roundRect">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52"/>
              <p:cNvSpPr/>
              <p:nvPr/>
            </p:nvSpPr>
            <p:spPr>
              <a:xfrm>
                <a:off x="2449090" y="3608371"/>
                <a:ext cx="1108500" cy="68700"/>
              </a:xfrm>
              <a:prstGeom prst="roundRect">
                <a:avLst>
                  <a:gd fmla="val 50000" name="adj"/>
                </a:avLst>
              </a:pr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Artboard 5@3x.png" id="931" name="Google Shape;931;p52"/>
            <p:cNvPicPr preferRelativeResize="0"/>
            <p:nvPr/>
          </p:nvPicPr>
          <p:blipFill rotWithShape="1">
            <a:blip r:embed="rId7">
              <a:alphaModFix/>
            </a:blip>
            <a:srcRect b="71342" l="24582" r="42679" t="26156"/>
            <a:stretch/>
          </p:blipFill>
          <p:spPr>
            <a:xfrm>
              <a:off x="592511" y="1588742"/>
              <a:ext cx="884700" cy="118198"/>
            </a:xfrm>
            <a:prstGeom prst="rect">
              <a:avLst/>
            </a:prstGeom>
            <a:noFill/>
            <a:ln>
              <a:noFill/>
            </a:ln>
          </p:spPr>
        </p:pic>
      </p:grpSp>
      <p:cxnSp>
        <p:nvCxnSpPr>
          <p:cNvPr id="932" name="Google Shape;932;p52"/>
          <p:cNvCxnSpPr/>
          <p:nvPr/>
        </p:nvCxnSpPr>
        <p:spPr>
          <a:xfrm>
            <a:off x="2112800" y="2578223"/>
            <a:ext cx="794700" cy="0"/>
          </a:xfrm>
          <a:prstGeom prst="straightConnector1">
            <a:avLst/>
          </a:prstGeom>
          <a:noFill/>
          <a:ln cap="flat" cmpd="sng" w="19050">
            <a:solidFill>
              <a:srgbClr val="DADCE0"/>
            </a:solidFill>
            <a:prstDash val="dot"/>
            <a:round/>
            <a:headEnd len="med" w="med" type="none"/>
            <a:tailEnd len="med" w="med" type="none"/>
          </a:ln>
        </p:spPr>
      </p:cxnSp>
      <p:cxnSp>
        <p:nvCxnSpPr>
          <p:cNvPr id="933" name="Google Shape;933;p52"/>
          <p:cNvCxnSpPr/>
          <p:nvPr/>
        </p:nvCxnSpPr>
        <p:spPr>
          <a:xfrm>
            <a:off x="2112800" y="3366973"/>
            <a:ext cx="794700" cy="0"/>
          </a:xfrm>
          <a:prstGeom prst="straightConnector1">
            <a:avLst/>
          </a:prstGeom>
          <a:noFill/>
          <a:ln cap="flat" cmpd="sng" w="19050">
            <a:solidFill>
              <a:srgbClr val="DADCE0"/>
            </a:solidFill>
            <a:prstDash val="dot"/>
            <a:round/>
            <a:headEnd len="med" w="med" type="none"/>
            <a:tailEnd len="med" w="med" type="none"/>
          </a:ln>
        </p:spPr>
      </p:cxnSp>
      <p:grpSp>
        <p:nvGrpSpPr>
          <p:cNvPr id="934" name="Google Shape;934;p52"/>
          <p:cNvGrpSpPr/>
          <p:nvPr/>
        </p:nvGrpSpPr>
        <p:grpSpPr>
          <a:xfrm>
            <a:off x="5215358" y="2402757"/>
            <a:ext cx="2988434" cy="1868542"/>
            <a:chOff x="280887" y="1977615"/>
            <a:chExt cx="3131217" cy="1827603"/>
          </a:xfrm>
        </p:grpSpPr>
        <p:grpSp>
          <p:nvGrpSpPr>
            <p:cNvPr id="935" name="Google Shape;935;p52"/>
            <p:cNvGrpSpPr/>
            <p:nvPr/>
          </p:nvGrpSpPr>
          <p:grpSpPr>
            <a:xfrm>
              <a:off x="280887" y="1977615"/>
              <a:ext cx="3131217" cy="1827603"/>
              <a:chOff x="0" y="1736416"/>
              <a:chExt cx="3420600" cy="1996508"/>
            </a:xfrm>
          </p:grpSpPr>
          <p:sp>
            <p:nvSpPr>
              <p:cNvPr id="936" name="Google Shape;936;p52"/>
              <p:cNvSpPr/>
              <p:nvPr/>
            </p:nvSpPr>
            <p:spPr>
              <a:xfrm flipH="1" rot="10800000">
                <a:off x="0" y="3521124"/>
                <a:ext cx="3420600" cy="211800"/>
              </a:xfrm>
              <a:prstGeom prst="snip2SameRect">
                <a:avLst>
                  <a:gd fmla="val 49361" name="adj1"/>
                  <a:gd fmla="val 0" name="adj2"/>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t/>
                </a:r>
                <a:endParaRPr b="0" i="0" sz="1600" u="none" cap="none" strike="noStrike">
                  <a:solidFill>
                    <a:srgbClr val="FFFFFF"/>
                  </a:solidFill>
                  <a:latin typeface="Helvetica Neue"/>
                  <a:ea typeface="Helvetica Neue"/>
                  <a:cs typeface="Helvetica Neue"/>
                  <a:sym typeface="Helvetica Neue"/>
                </a:endParaRPr>
              </a:p>
            </p:txBody>
          </p:sp>
          <p:grpSp>
            <p:nvGrpSpPr>
              <p:cNvPr id="937" name="Google Shape;937;p52"/>
              <p:cNvGrpSpPr/>
              <p:nvPr/>
            </p:nvGrpSpPr>
            <p:grpSpPr>
              <a:xfrm>
                <a:off x="332381" y="1736416"/>
                <a:ext cx="2757908" cy="1759307"/>
                <a:chOff x="1729381" y="1678025"/>
                <a:chExt cx="2757908" cy="1759307"/>
              </a:xfrm>
            </p:grpSpPr>
            <p:sp>
              <p:nvSpPr>
                <p:cNvPr id="938" name="Google Shape;938;p52"/>
                <p:cNvSpPr/>
                <p:nvPr/>
              </p:nvSpPr>
              <p:spPr>
                <a:xfrm>
                  <a:off x="1729381" y="1678025"/>
                  <a:ext cx="2757900" cy="1582200"/>
                </a:xfrm>
                <a:prstGeom prst="roundRect">
                  <a:avLst>
                    <a:gd fmla="val 6008" name="adj"/>
                  </a:avLst>
                </a:prstGeom>
                <a:solidFill>
                  <a:srgbClr val="464646"/>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t/>
                  </a:r>
                  <a:endParaRPr b="0" i="0" sz="1600" u="none" cap="none" strike="noStrike">
                    <a:solidFill>
                      <a:srgbClr val="FFFFFF"/>
                    </a:solidFill>
                    <a:latin typeface="Helvetica Neue"/>
                    <a:ea typeface="Helvetica Neue"/>
                    <a:cs typeface="Helvetica Neue"/>
                    <a:sym typeface="Helvetica Neue"/>
                  </a:endParaRPr>
                </a:p>
              </p:txBody>
            </p:sp>
            <p:sp>
              <p:nvSpPr>
                <p:cNvPr id="939" name="Google Shape;939;p52"/>
                <p:cNvSpPr/>
                <p:nvPr/>
              </p:nvSpPr>
              <p:spPr>
                <a:xfrm>
                  <a:off x="1729389" y="2474332"/>
                  <a:ext cx="2757900" cy="963000"/>
                </a:xfrm>
                <a:prstGeom prst="rect">
                  <a:avLst/>
                </a:prstGeom>
                <a:solidFill>
                  <a:srgbClr val="474747"/>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t/>
                  </a:r>
                  <a:endParaRPr b="0" i="0" sz="1600" u="none" cap="none" strike="noStrike">
                    <a:solidFill>
                      <a:srgbClr val="FFFFFF"/>
                    </a:solidFill>
                    <a:latin typeface="Helvetica Neue"/>
                    <a:ea typeface="Helvetica Neue"/>
                    <a:cs typeface="Helvetica Neue"/>
                    <a:sym typeface="Helvetica Neue"/>
                  </a:endParaRPr>
                </a:p>
              </p:txBody>
            </p:sp>
          </p:grpSp>
          <p:sp>
            <p:nvSpPr>
              <p:cNvPr id="940" name="Google Shape;940;p52"/>
              <p:cNvSpPr/>
              <p:nvPr/>
            </p:nvSpPr>
            <p:spPr>
              <a:xfrm>
                <a:off x="505618" y="1877826"/>
                <a:ext cx="2415300" cy="14937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t/>
                </a:r>
                <a:endParaRPr b="0" i="0" sz="1600" u="none" cap="none" strike="noStrike">
                  <a:solidFill>
                    <a:srgbClr val="FFFFFF"/>
                  </a:solidFill>
                  <a:latin typeface="Helvetica Neue"/>
                  <a:ea typeface="Helvetica Neue"/>
                  <a:cs typeface="Helvetica Neue"/>
                  <a:sym typeface="Helvetica Neue"/>
                </a:endParaRPr>
              </a:p>
            </p:txBody>
          </p:sp>
          <p:sp>
            <p:nvSpPr>
              <p:cNvPr id="941" name="Google Shape;941;p52"/>
              <p:cNvSpPr/>
              <p:nvPr/>
            </p:nvSpPr>
            <p:spPr>
              <a:xfrm>
                <a:off x="0" y="3495857"/>
                <a:ext cx="3420600" cy="1398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t/>
                </a:r>
                <a:endParaRPr b="0" i="0" sz="1600" u="none" cap="none" strike="noStrike">
                  <a:solidFill>
                    <a:srgbClr val="FFFFFF"/>
                  </a:solidFill>
                  <a:latin typeface="Helvetica Neue"/>
                  <a:ea typeface="Helvetica Neue"/>
                  <a:cs typeface="Helvetica Neue"/>
                  <a:sym typeface="Helvetica Neue"/>
                </a:endParaRPr>
              </a:p>
            </p:txBody>
          </p:sp>
        </p:grpSp>
        <p:sp>
          <p:nvSpPr>
            <p:cNvPr id="942" name="Google Shape;942;p52"/>
            <p:cNvSpPr/>
            <p:nvPr/>
          </p:nvSpPr>
          <p:spPr>
            <a:xfrm>
              <a:off x="2476675" y="2171832"/>
              <a:ext cx="402000" cy="1237200"/>
            </a:xfrm>
            <a:prstGeom prst="rect">
              <a:avLst/>
            </a:prstGeom>
            <a:solidFill>
              <a:srgbClr val="4285F4"/>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t/>
              </a:r>
              <a:endParaRPr b="0" i="0" sz="1600" u="none" cap="none" strike="noStrike">
                <a:solidFill>
                  <a:srgbClr val="FFFFFF"/>
                </a:solidFill>
                <a:latin typeface="Helvetica Neue"/>
                <a:ea typeface="Helvetica Neue"/>
                <a:cs typeface="Helvetica Neue"/>
                <a:sym typeface="Helvetica Neue"/>
              </a:endParaRPr>
            </a:p>
          </p:txBody>
        </p:sp>
        <p:grpSp>
          <p:nvGrpSpPr>
            <p:cNvPr id="943" name="Google Shape;943;p52"/>
            <p:cNvGrpSpPr/>
            <p:nvPr/>
          </p:nvGrpSpPr>
          <p:grpSpPr>
            <a:xfrm>
              <a:off x="861414" y="2540683"/>
              <a:ext cx="1526061" cy="482047"/>
              <a:chOff x="886819" y="2497896"/>
              <a:chExt cx="1200300" cy="482047"/>
            </a:xfrm>
          </p:grpSpPr>
          <p:sp>
            <p:nvSpPr>
              <p:cNvPr id="944" name="Google Shape;944;p52"/>
              <p:cNvSpPr/>
              <p:nvPr/>
            </p:nvSpPr>
            <p:spPr>
              <a:xfrm>
                <a:off x="886819" y="2497896"/>
                <a:ext cx="1200300" cy="1269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t/>
                </a:r>
                <a:endParaRPr b="0" i="0" sz="1600" u="none" cap="none" strike="noStrike">
                  <a:solidFill>
                    <a:srgbClr val="FFFFFF"/>
                  </a:solidFill>
                  <a:latin typeface="Helvetica Neue"/>
                  <a:ea typeface="Helvetica Neue"/>
                  <a:cs typeface="Helvetica Neue"/>
                  <a:sym typeface="Helvetica Neue"/>
                </a:endParaRPr>
              </a:p>
            </p:txBody>
          </p:sp>
          <p:sp>
            <p:nvSpPr>
              <p:cNvPr id="945" name="Google Shape;945;p52"/>
              <p:cNvSpPr/>
              <p:nvPr/>
            </p:nvSpPr>
            <p:spPr>
              <a:xfrm>
                <a:off x="886819" y="2675469"/>
                <a:ext cx="1200300" cy="1269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t/>
                </a:r>
                <a:endParaRPr b="0" i="0" sz="1600" u="none" cap="none" strike="noStrike">
                  <a:solidFill>
                    <a:srgbClr val="FFFFFF"/>
                  </a:solidFill>
                  <a:latin typeface="Helvetica Neue"/>
                  <a:ea typeface="Helvetica Neue"/>
                  <a:cs typeface="Helvetica Neue"/>
                  <a:sym typeface="Helvetica Neue"/>
                </a:endParaRPr>
              </a:p>
            </p:txBody>
          </p:sp>
          <p:sp>
            <p:nvSpPr>
              <p:cNvPr id="946" name="Google Shape;946;p52"/>
              <p:cNvSpPr/>
              <p:nvPr/>
            </p:nvSpPr>
            <p:spPr>
              <a:xfrm>
                <a:off x="886819" y="2853043"/>
                <a:ext cx="1200300" cy="1269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95000"/>
                  </a:lnSpc>
                  <a:spcBef>
                    <a:spcPts val="0"/>
                  </a:spcBef>
                  <a:spcAft>
                    <a:spcPts val="0"/>
                  </a:spcAft>
                  <a:buClr>
                    <a:srgbClr val="000000"/>
                  </a:buClr>
                  <a:buSzPts val="1600"/>
                  <a:buFont typeface="Arial"/>
                  <a:buNone/>
                </a:pPr>
                <a:r>
                  <a:t/>
                </a:r>
                <a:endParaRPr b="0" i="0" sz="1600" u="none" cap="none" strike="noStrike">
                  <a:solidFill>
                    <a:srgbClr val="FFFFFF"/>
                  </a:solidFill>
                  <a:latin typeface="Helvetica Neue"/>
                  <a:ea typeface="Helvetica Neue"/>
                  <a:cs typeface="Helvetica Neue"/>
                  <a:sym typeface="Helvetica Neue"/>
                </a:endParaRPr>
              </a:p>
            </p:txBody>
          </p:sp>
        </p:grpSp>
      </p:grpSp>
      <p:grpSp>
        <p:nvGrpSpPr>
          <p:cNvPr id="947" name="Google Shape;947;p52"/>
          <p:cNvGrpSpPr/>
          <p:nvPr/>
        </p:nvGrpSpPr>
        <p:grpSpPr>
          <a:xfrm>
            <a:off x="5645382" y="2525436"/>
            <a:ext cx="2120209" cy="1407601"/>
            <a:chOff x="5452812" y="2406875"/>
            <a:chExt cx="2799326" cy="1757524"/>
          </a:xfrm>
        </p:grpSpPr>
        <p:pic>
          <p:nvPicPr>
            <p:cNvPr id="948" name="Google Shape;948;p52"/>
            <p:cNvPicPr preferRelativeResize="0"/>
            <p:nvPr/>
          </p:nvPicPr>
          <p:blipFill rotWithShape="1">
            <a:blip r:embed="rId8">
              <a:alphaModFix/>
            </a:blip>
            <a:srcRect b="0" l="0" r="0" t="0"/>
            <a:stretch/>
          </p:blipFill>
          <p:spPr>
            <a:xfrm>
              <a:off x="5452812" y="2406875"/>
              <a:ext cx="2799326" cy="1757524"/>
            </a:xfrm>
            <a:prstGeom prst="rect">
              <a:avLst/>
            </a:prstGeom>
            <a:noFill/>
            <a:ln>
              <a:noFill/>
            </a:ln>
          </p:spPr>
        </p:pic>
        <p:grpSp>
          <p:nvGrpSpPr>
            <p:cNvPr id="949" name="Google Shape;949;p52"/>
            <p:cNvGrpSpPr/>
            <p:nvPr/>
          </p:nvGrpSpPr>
          <p:grpSpPr>
            <a:xfrm>
              <a:off x="5490847" y="2727208"/>
              <a:ext cx="2697840" cy="1335078"/>
              <a:chOff x="5427477" y="2628259"/>
              <a:chExt cx="2997600" cy="1711200"/>
            </a:xfrm>
          </p:grpSpPr>
          <p:sp>
            <p:nvSpPr>
              <p:cNvPr id="950" name="Google Shape;950;p52"/>
              <p:cNvSpPr/>
              <p:nvPr/>
            </p:nvSpPr>
            <p:spPr>
              <a:xfrm>
                <a:off x="5427477" y="2628259"/>
                <a:ext cx="2997600" cy="1711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52"/>
              <p:cNvSpPr/>
              <p:nvPr/>
            </p:nvSpPr>
            <p:spPr>
              <a:xfrm>
                <a:off x="5657028" y="2687986"/>
                <a:ext cx="2629200" cy="2934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52"/>
              <p:cNvSpPr/>
              <p:nvPr/>
            </p:nvSpPr>
            <p:spPr>
              <a:xfrm>
                <a:off x="5657028" y="3051275"/>
                <a:ext cx="1189500" cy="181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52"/>
              <p:cNvSpPr/>
              <p:nvPr/>
            </p:nvSpPr>
            <p:spPr>
              <a:xfrm>
                <a:off x="5657028" y="3302583"/>
                <a:ext cx="1189500" cy="181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52"/>
              <p:cNvSpPr/>
              <p:nvPr/>
            </p:nvSpPr>
            <p:spPr>
              <a:xfrm>
                <a:off x="5657028" y="3553891"/>
                <a:ext cx="1189500" cy="181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52"/>
              <p:cNvSpPr/>
              <p:nvPr/>
            </p:nvSpPr>
            <p:spPr>
              <a:xfrm>
                <a:off x="5657028" y="3827139"/>
                <a:ext cx="1189500" cy="181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52"/>
              <p:cNvSpPr/>
              <p:nvPr/>
            </p:nvSpPr>
            <p:spPr>
              <a:xfrm>
                <a:off x="7096514" y="3051275"/>
                <a:ext cx="1189500" cy="9573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52"/>
              <p:cNvSpPr/>
              <p:nvPr/>
            </p:nvSpPr>
            <p:spPr>
              <a:xfrm>
                <a:off x="5657028" y="4078389"/>
                <a:ext cx="556200" cy="181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52"/>
              <p:cNvSpPr/>
              <p:nvPr/>
            </p:nvSpPr>
            <p:spPr>
              <a:xfrm>
                <a:off x="6341278" y="4078389"/>
                <a:ext cx="556200" cy="181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52"/>
              <p:cNvSpPr/>
              <p:nvPr/>
            </p:nvSpPr>
            <p:spPr>
              <a:xfrm>
                <a:off x="7035639" y="4078389"/>
                <a:ext cx="556200" cy="181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52"/>
              <p:cNvSpPr/>
              <p:nvPr/>
            </p:nvSpPr>
            <p:spPr>
              <a:xfrm>
                <a:off x="7729999" y="4078389"/>
                <a:ext cx="556200" cy="181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52"/>
              <p:cNvSpPr/>
              <p:nvPr/>
            </p:nvSpPr>
            <p:spPr>
              <a:xfrm>
                <a:off x="7298291" y="2740936"/>
                <a:ext cx="984900" cy="177900"/>
              </a:xfrm>
              <a:prstGeom prst="rect">
                <a:avLst/>
              </a:prstGeom>
              <a:solidFill>
                <a:srgbClr val="B6D7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EFEFEF"/>
                  </a:buClr>
                  <a:buSzPts val="600"/>
                  <a:buFont typeface="Arial"/>
                  <a:buNone/>
                </a:pPr>
                <a:r>
                  <a:rPr b="0" i="0" lang="en-GB" sz="600" u="none" cap="none" strike="noStrike">
                    <a:solidFill>
                      <a:srgbClr val="EFEFEF"/>
                    </a:solidFill>
                    <a:latin typeface="Arial"/>
                    <a:ea typeface="Arial"/>
                    <a:cs typeface="Arial"/>
                    <a:sym typeface="Arial"/>
                  </a:rPr>
                  <a:t>877-555-5555</a:t>
                </a:r>
                <a:endParaRPr/>
              </a:p>
            </p:txBody>
          </p:sp>
          <p:sp>
            <p:nvSpPr>
              <p:cNvPr id="962" name="Google Shape;962;p52"/>
              <p:cNvSpPr/>
              <p:nvPr/>
            </p:nvSpPr>
            <p:spPr>
              <a:xfrm>
                <a:off x="7319343" y="4079431"/>
                <a:ext cx="984900" cy="177900"/>
              </a:xfrm>
              <a:prstGeom prst="rect">
                <a:avLst/>
              </a:prstGeom>
              <a:solidFill>
                <a:srgbClr val="B6D7A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EFEFEF"/>
                  </a:buClr>
                  <a:buSzPts val="600"/>
                  <a:buFont typeface="Arial"/>
                  <a:buNone/>
                </a:pPr>
                <a:r>
                  <a:rPr b="0" i="0" lang="en-GB" sz="600" u="none" cap="none" strike="noStrike">
                    <a:solidFill>
                      <a:srgbClr val="EFEFEF"/>
                    </a:solidFill>
                    <a:latin typeface="Arial"/>
                    <a:ea typeface="Arial"/>
                    <a:cs typeface="Arial"/>
                    <a:sym typeface="Arial"/>
                  </a:rPr>
                  <a:t>877-555-5555</a:t>
                </a:r>
                <a:endParaRPr/>
              </a:p>
            </p:txBody>
          </p:sp>
        </p:grpSp>
      </p:grpSp>
      <p:sp>
        <p:nvSpPr>
          <p:cNvPr id="963" name="Google Shape;963;p52"/>
          <p:cNvSpPr txBox="1"/>
          <p:nvPr/>
        </p:nvSpPr>
        <p:spPr>
          <a:xfrm>
            <a:off x="251307" y="539609"/>
            <a:ext cx="7743300" cy="410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GB" sz="2400">
                <a:solidFill>
                  <a:srgbClr val="3C4043"/>
                </a:solidFill>
                <a:latin typeface="Lato"/>
                <a:ea typeface="Lato"/>
                <a:cs typeface="Lato"/>
                <a:sym typeface="Lato"/>
              </a:rPr>
              <a:t>Make it easy for prospects to connect </a:t>
            </a:r>
            <a:r>
              <a:rPr b="1" lang="en-GB" sz="2400">
                <a:solidFill>
                  <a:srgbClr val="3C4043"/>
                </a:solidFill>
                <a:latin typeface="Lato"/>
                <a:ea typeface="Lato"/>
                <a:cs typeface="Lato"/>
                <a:sym typeface="Lato"/>
              </a:rPr>
              <a:t>live</a:t>
            </a:r>
            <a:r>
              <a:rPr lang="en-GB" sz="2400">
                <a:solidFill>
                  <a:srgbClr val="3C4043"/>
                </a:solidFill>
                <a:latin typeface="Lato"/>
                <a:ea typeface="Lato"/>
                <a:cs typeface="Lato"/>
                <a:sym typeface="Lato"/>
              </a:rPr>
              <a:t> instantly</a:t>
            </a:r>
            <a:endParaRPr sz="2400">
              <a:solidFill>
                <a:srgbClr val="3C4043"/>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p53"/>
          <p:cNvSpPr txBox="1"/>
          <p:nvPr>
            <p:ph type="title"/>
          </p:nvPr>
        </p:nvSpPr>
        <p:spPr>
          <a:xfrm>
            <a:off x="392950" y="709750"/>
            <a:ext cx="7688700" cy="5352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0" lang="en-GB" sz="2400">
                <a:solidFill>
                  <a:srgbClr val="3C4043"/>
                </a:solidFill>
                <a:latin typeface="Google Sans"/>
                <a:ea typeface="Google Sans"/>
                <a:cs typeface="Google Sans"/>
                <a:sym typeface="Google Sans"/>
              </a:rPr>
              <a:t>1 second delay in load time...</a:t>
            </a:r>
            <a:endParaRPr/>
          </a:p>
        </p:txBody>
      </p:sp>
      <p:sp>
        <p:nvSpPr>
          <p:cNvPr id="969" name="Google Shape;969;p53"/>
          <p:cNvSpPr/>
          <p:nvPr/>
        </p:nvSpPr>
        <p:spPr>
          <a:xfrm>
            <a:off x="387725" y="1957814"/>
            <a:ext cx="2514600" cy="1618800"/>
          </a:xfrm>
          <a:prstGeom prst="roundRect">
            <a:avLst>
              <a:gd fmla="val 7381" name="adj"/>
            </a:avLst>
          </a:prstGeom>
          <a:solidFill>
            <a:srgbClr val="008F7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Google Sans"/>
                <a:ea typeface="Google Sans"/>
                <a:cs typeface="Google Sans"/>
                <a:sym typeface="Google Sans"/>
              </a:rPr>
              <a:t>PageSpeed Insights</a:t>
            </a:r>
            <a:endParaRPr>
              <a:solidFill>
                <a:srgbClr val="FFFFFF"/>
              </a:solidFill>
              <a:latin typeface="Google Sans"/>
              <a:ea typeface="Google Sans"/>
              <a:cs typeface="Google Sans"/>
              <a:sym typeface="Google Sans"/>
            </a:endParaRPr>
          </a:p>
          <a:p>
            <a:pPr indent="0" lvl="0" marL="0" rtl="0" algn="ctr">
              <a:spcBef>
                <a:spcPts val="1000"/>
              </a:spcBef>
              <a:spcAft>
                <a:spcPts val="0"/>
              </a:spcAft>
              <a:buNone/>
            </a:pPr>
            <a:r>
              <a:rPr lang="en-GB" sz="700">
                <a:solidFill>
                  <a:srgbClr val="FFFFFF"/>
                </a:solidFill>
                <a:latin typeface="Roboto"/>
                <a:ea typeface="Roboto"/>
                <a:cs typeface="Roboto"/>
                <a:sym typeface="Roboto"/>
              </a:rPr>
              <a:t>developers.google.com/speed/pagespeed/insights/</a:t>
            </a:r>
            <a:endParaRPr b="1" sz="700">
              <a:solidFill>
                <a:srgbClr val="FFFFFF"/>
              </a:solidFill>
              <a:latin typeface="Roboto"/>
              <a:ea typeface="Roboto"/>
              <a:cs typeface="Roboto"/>
              <a:sym typeface="Roboto"/>
            </a:endParaRPr>
          </a:p>
          <a:p>
            <a:pPr indent="-285750" lvl="0" marL="457200" rtl="0" algn="l">
              <a:spcBef>
                <a:spcPts val="1000"/>
              </a:spcBef>
              <a:spcAft>
                <a:spcPts val="0"/>
              </a:spcAft>
              <a:buClr>
                <a:srgbClr val="FFFFFF"/>
              </a:buClr>
              <a:buSzPts val="900"/>
              <a:buFont typeface="Roboto"/>
              <a:buChar char="●"/>
            </a:pPr>
            <a:r>
              <a:rPr lang="en-GB" sz="900">
                <a:solidFill>
                  <a:srgbClr val="FFFFFF"/>
                </a:solidFill>
                <a:latin typeface="Roboto"/>
                <a:ea typeface="Roboto"/>
                <a:cs typeface="Roboto"/>
                <a:sym typeface="Roboto"/>
              </a:rPr>
              <a:t>0-100 mobile performance score</a:t>
            </a:r>
            <a:endParaRPr sz="900">
              <a:solidFill>
                <a:srgbClr val="FFFFFF"/>
              </a:solidFill>
              <a:latin typeface="Roboto"/>
              <a:ea typeface="Roboto"/>
              <a:cs typeface="Roboto"/>
              <a:sym typeface="Roboto"/>
            </a:endParaRPr>
          </a:p>
          <a:p>
            <a:pPr indent="-285750" lvl="0" marL="457200" rtl="0" algn="l">
              <a:spcBef>
                <a:spcPts val="300"/>
              </a:spcBef>
              <a:spcAft>
                <a:spcPts val="300"/>
              </a:spcAft>
              <a:buClr>
                <a:srgbClr val="FFFFFF"/>
              </a:buClr>
              <a:buSzPts val="900"/>
              <a:buFont typeface="Roboto"/>
              <a:buChar char="●"/>
            </a:pPr>
            <a:r>
              <a:rPr lang="en-GB" sz="900">
                <a:solidFill>
                  <a:srgbClr val="FFFFFF"/>
                </a:solidFill>
                <a:latin typeface="Roboto"/>
                <a:ea typeface="Roboto"/>
                <a:cs typeface="Roboto"/>
                <a:sym typeface="Roboto"/>
              </a:rPr>
              <a:t>Concrete suggestions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to implement mSite improvements</a:t>
            </a:r>
            <a:endParaRPr sz="900">
              <a:solidFill>
                <a:srgbClr val="FFFFFF"/>
              </a:solidFill>
              <a:latin typeface="Roboto"/>
              <a:ea typeface="Roboto"/>
              <a:cs typeface="Roboto"/>
              <a:sym typeface="Roboto"/>
            </a:endParaRPr>
          </a:p>
        </p:txBody>
      </p:sp>
      <p:sp>
        <p:nvSpPr>
          <p:cNvPr id="970" name="Google Shape;970;p53"/>
          <p:cNvSpPr/>
          <p:nvPr/>
        </p:nvSpPr>
        <p:spPr>
          <a:xfrm>
            <a:off x="5888423" y="1957814"/>
            <a:ext cx="2697000" cy="1618800"/>
          </a:xfrm>
          <a:prstGeom prst="roundRect">
            <a:avLst>
              <a:gd fmla="val 7381" name="adj"/>
            </a:avLst>
          </a:prstGeom>
          <a:solidFill>
            <a:srgbClr val="80CBC4"/>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3C4043"/>
              </a:buClr>
              <a:buSzPts val="1100"/>
              <a:buFont typeface="Arial"/>
              <a:buNone/>
            </a:pPr>
            <a:r>
              <a:rPr lang="en-GB">
                <a:solidFill>
                  <a:srgbClr val="FFFFFF"/>
                </a:solidFill>
                <a:latin typeface="Google Sans"/>
                <a:ea typeface="Google Sans"/>
                <a:cs typeface="Google Sans"/>
                <a:sym typeface="Google Sans"/>
              </a:rPr>
              <a:t>Accelerated Mobile Pages</a:t>
            </a:r>
            <a:endParaRPr>
              <a:solidFill>
                <a:srgbClr val="FFFFFF"/>
              </a:solidFill>
              <a:latin typeface="Google Sans"/>
              <a:ea typeface="Google Sans"/>
              <a:cs typeface="Google Sans"/>
              <a:sym typeface="Google Sans"/>
            </a:endParaRPr>
          </a:p>
          <a:p>
            <a:pPr indent="0" lvl="0" marL="0" rtl="0" algn="ctr">
              <a:spcBef>
                <a:spcPts val="1000"/>
              </a:spcBef>
              <a:spcAft>
                <a:spcPts val="0"/>
              </a:spcAft>
              <a:buClr>
                <a:srgbClr val="3C4043"/>
              </a:buClr>
              <a:buSzPts val="1100"/>
              <a:buFont typeface="Arial"/>
              <a:buNone/>
            </a:pPr>
            <a:r>
              <a:rPr lang="en-GB" sz="700">
                <a:solidFill>
                  <a:srgbClr val="FFFFFF"/>
                </a:solidFill>
                <a:latin typeface="Roboto"/>
                <a:ea typeface="Roboto"/>
                <a:cs typeface="Roboto"/>
                <a:sym typeface="Roboto"/>
              </a:rPr>
              <a:t>amp.dev</a:t>
            </a:r>
            <a:endParaRPr b="1" sz="700">
              <a:solidFill>
                <a:srgbClr val="FFFFFF"/>
              </a:solidFill>
              <a:latin typeface="Roboto"/>
              <a:ea typeface="Roboto"/>
              <a:cs typeface="Roboto"/>
              <a:sym typeface="Roboto"/>
            </a:endParaRPr>
          </a:p>
          <a:p>
            <a:pPr indent="-285750" lvl="0" marL="457200" rtl="0" algn="l">
              <a:spcBef>
                <a:spcPts val="1000"/>
              </a:spcBef>
              <a:spcAft>
                <a:spcPts val="0"/>
              </a:spcAft>
              <a:buClr>
                <a:srgbClr val="FFFFFF"/>
              </a:buClr>
              <a:buSzPts val="900"/>
              <a:buFont typeface="Roboto"/>
              <a:buChar char="●"/>
            </a:pPr>
            <a:r>
              <a:rPr lang="en-GB" sz="900">
                <a:solidFill>
                  <a:srgbClr val="FFFFFF"/>
                </a:solidFill>
                <a:latin typeface="Roboto"/>
                <a:ea typeface="Roboto"/>
                <a:cs typeface="Roboto"/>
                <a:sym typeface="Roboto"/>
              </a:rPr>
              <a:t>Build your landing pages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so they’ll load in &lt;1s</a:t>
            </a:r>
            <a:endParaRPr sz="900">
              <a:solidFill>
                <a:srgbClr val="FFFFFF"/>
              </a:solidFill>
              <a:latin typeface="Roboto"/>
              <a:ea typeface="Roboto"/>
              <a:cs typeface="Roboto"/>
              <a:sym typeface="Roboto"/>
            </a:endParaRPr>
          </a:p>
          <a:p>
            <a:pPr indent="-285750" lvl="0" marL="457200" rtl="0" algn="l">
              <a:spcBef>
                <a:spcPts val="300"/>
              </a:spcBef>
              <a:spcAft>
                <a:spcPts val="300"/>
              </a:spcAft>
              <a:buClr>
                <a:srgbClr val="FFFFFF"/>
              </a:buClr>
              <a:buSzPts val="900"/>
              <a:buFont typeface="Roboto"/>
              <a:buChar char="●"/>
            </a:pPr>
            <a:r>
              <a:rPr lang="en-GB" sz="900">
                <a:solidFill>
                  <a:srgbClr val="FFFFFF"/>
                </a:solidFill>
                <a:latin typeface="Roboto"/>
                <a:ea typeface="Roboto"/>
                <a:cs typeface="Roboto"/>
                <a:sym typeface="Roboto"/>
              </a:rPr>
              <a:t>Ask your rep how Google can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provide you with your first AMPed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landing page</a:t>
            </a:r>
            <a:endParaRPr b="1" sz="900">
              <a:solidFill>
                <a:srgbClr val="FFFFFF"/>
              </a:solidFill>
              <a:latin typeface="Roboto"/>
              <a:ea typeface="Roboto"/>
              <a:cs typeface="Roboto"/>
              <a:sym typeface="Roboto"/>
            </a:endParaRPr>
          </a:p>
        </p:txBody>
      </p:sp>
      <p:sp>
        <p:nvSpPr>
          <p:cNvPr id="971" name="Google Shape;971;p53"/>
          <p:cNvSpPr/>
          <p:nvPr/>
        </p:nvSpPr>
        <p:spPr>
          <a:xfrm>
            <a:off x="3057506" y="1957814"/>
            <a:ext cx="2697000" cy="1618800"/>
          </a:xfrm>
          <a:prstGeom prst="roundRect">
            <a:avLst>
              <a:gd fmla="val 7381" name="adj"/>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3C4043"/>
              </a:buClr>
              <a:buSzPts val="1100"/>
              <a:buFont typeface="Arial"/>
              <a:buNone/>
            </a:pPr>
            <a:r>
              <a:rPr lang="en-GB">
                <a:solidFill>
                  <a:srgbClr val="FFFFFF"/>
                </a:solidFill>
                <a:latin typeface="Google Sans"/>
                <a:ea typeface="Google Sans"/>
                <a:cs typeface="Google Sans"/>
                <a:sym typeface="Google Sans"/>
              </a:rPr>
              <a:t>[NEW] TestMySite</a:t>
            </a:r>
            <a:endParaRPr>
              <a:solidFill>
                <a:srgbClr val="FFFFFF"/>
              </a:solidFill>
              <a:latin typeface="Google Sans"/>
              <a:ea typeface="Google Sans"/>
              <a:cs typeface="Google Sans"/>
              <a:sym typeface="Google Sans"/>
            </a:endParaRPr>
          </a:p>
          <a:p>
            <a:pPr indent="0" lvl="0" marL="0" rtl="0" algn="ctr">
              <a:spcBef>
                <a:spcPts val="1000"/>
              </a:spcBef>
              <a:spcAft>
                <a:spcPts val="0"/>
              </a:spcAft>
              <a:buClr>
                <a:srgbClr val="3C4043"/>
              </a:buClr>
              <a:buSzPts val="1100"/>
              <a:buFont typeface="Arial"/>
              <a:buNone/>
            </a:pPr>
            <a:r>
              <a:rPr lang="en-GB" sz="700">
                <a:solidFill>
                  <a:srgbClr val="FFFFFF"/>
                </a:solidFill>
                <a:latin typeface="Roboto"/>
                <a:ea typeface="Roboto"/>
                <a:cs typeface="Roboto"/>
                <a:sym typeface="Roboto"/>
              </a:rPr>
              <a:t>thinkwithgoogle.com/feature/testmysite</a:t>
            </a:r>
            <a:endParaRPr b="1" sz="700">
              <a:solidFill>
                <a:srgbClr val="FFFFFF"/>
              </a:solidFill>
              <a:latin typeface="Roboto"/>
              <a:ea typeface="Roboto"/>
              <a:cs typeface="Roboto"/>
              <a:sym typeface="Roboto"/>
            </a:endParaRPr>
          </a:p>
          <a:p>
            <a:pPr indent="-285750" lvl="0" marL="457200" rtl="0" algn="l">
              <a:spcBef>
                <a:spcPts val="1000"/>
              </a:spcBef>
              <a:spcAft>
                <a:spcPts val="0"/>
              </a:spcAft>
              <a:buClr>
                <a:srgbClr val="FFFFFF"/>
              </a:buClr>
              <a:buSzPts val="900"/>
              <a:buFont typeface="Roboto"/>
              <a:buChar char="●"/>
            </a:pPr>
            <a:r>
              <a:rPr lang="en-GB" sz="900">
                <a:solidFill>
                  <a:srgbClr val="FFFFFF"/>
                </a:solidFill>
                <a:latin typeface="Roboto"/>
                <a:ea typeface="Roboto"/>
                <a:cs typeface="Roboto"/>
                <a:sym typeface="Roboto"/>
              </a:rPr>
              <a:t>Compare your speed to competitors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using real user data</a:t>
            </a:r>
            <a:endParaRPr sz="900">
              <a:solidFill>
                <a:srgbClr val="FFFFFF"/>
              </a:solidFill>
              <a:latin typeface="Roboto"/>
              <a:ea typeface="Roboto"/>
              <a:cs typeface="Roboto"/>
              <a:sym typeface="Roboto"/>
            </a:endParaRPr>
          </a:p>
          <a:p>
            <a:pPr indent="-285750" lvl="0" marL="457200" rtl="0" algn="l">
              <a:spcBef>
                <a:spcPts val="300"/>
              </a:spcBef>
              <a:spcAft>
                <a:spcPts val="300"/>
              </a:spcAft>
              <a:buClr>
                <a:srgbClr val="FFFFFF"/>
              </a:buClr>
              <a:buSzPts val="900"/>
              <a:buFont typeface="Roboto"/>
              <a:buChar char="●"/>
            </a:pPr>
            <a:r>
              <a:rPr lang="en-GB" sz="900">
                <a:solidFill>
                  <a:srgbClr val="FFFFFF"/>
                </a:solidFill>
                <a:latin typeface="Roboto"/>
                <a:ea typeface="Roboto"/>
                <a:cs typeface="Roboto"/>
                <a:sym typeface="Roboto"/>
              </a:rPr>
              <a:t>Evaluate how much a slow site </a:t>
            </a:r>
            <a:br>
              <a:rPr lang="en-GB" sz="900">
                <a:solidFill>
                  <a:srgbClr val="FFFFFF"/>
                </a:solidFill>
                <a:latin typeface="Roboto"/>
                <a:ea typeface="Roboto"/>
                <a:cs typeface="Roboto"/>
                <a:sym typeface="Roboto"/>
              </a:rPr>
            </a:br>
            <a:r>
              <a:rPr lang="en-GB" sz="900">
                <a:solidFill>
                  <a:srgbClr val="FFFFFF"/>
                </a:solidFill>
                <a:latin typeface="Roboto"/>
                <a:ea typeface="Roboto"/>
                <a:cs typeface="Roboto"/>
                <a:sym typeface="Roboto"/>
              </a:rPr>
              <a:t>hurts your business</a:t>
            </a:r>
            <a:endParaRPr b="1" sz="900">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9"/>
                                        </p:tgtEl>
                                        <p:attrNameLst>
                                          <p:attrName>style.visibility</p:attrName>
                                        </p:attrNameLst>
                                      </p:cBhvr>
                                      <p:to>
                                        <p:strVal val="visible"/>
                                      </p:to>
                                    </p:set>
                                    <p:animEffect filter="fade" transition="in">
                                      <p:cBhvr>
                                        <p:cTn dur="1000"/>
                                        <p:tgtEl>
                                          <p:spTgt spid="969"/>
                                        </p:tgtEl>
                                      </p:cBhvr>
                                    </p:animEffect>
                                  </p:childTnLst>
                                </p:cTn>
                              </p:par>
                              <p:par>
                                <p:cTn fill="hold" nodeType="with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1000"/>
                                        <p:tgtEl>
                                          <p:spTgt spid="971"/>
                                        </p:tgtEl>
                                      </p:cBhvr>
                                    </p:animEffect>
                                  </p:childTnLst>
                                </p:cTn>
                              </p:par>
                              <p:par>
                                <p:cTn fill="hold" nodeType="withEffect" presetClass="entr" presetID="10" presetSubtype="0">
                                  <p:stCondLst>
                                    <p:cond delay="0"/>
                                  </p:stCondLst>
                                  <p:childTnLst>
                                    <p:set>
                                      <p:cBhvr>
                                        <p:cTn dur="1" fill="hold">
                                          <p:stCondLst>
                                            <p:cond delay="0"/>
                                          </p:stCondLst>
                                        </p:cTn>
                                        <p:tgtEl>
                                          <p:spTgt spid="970"/>
                                        </p:tgtEl>
                                        <p:attrNameLst>
                                          <p:attrName>style.visibility</p:attrName>
                                        </p:attrNameLst>
                                      </p:cBhvr>
                                      <p:to>
                                        <p:strVal val="visible"/>
                                      </p:to>
                                    </p:set>
                                    <p:animEffect filter="fade" transition="in">
                                      <p:cBhvr>
                                        <p:cTn dur="1000"/>
                                        <p:tgtEl>
                                          <p:spTgt spid="9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54"/>
          <p:cNvSpPr txBox="1"/>
          <p:nvPr/>
        </p:nvSpPr>
        <p:spPr>
          <a:xfrm>
            <a:off x="347818" y="2169900"/>
            <a:ext cx="3833400" cy="803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lang="en-GB" sz="2400">
                <a:solidFill>
                  <a:srgbClr val="3C4043"/>
                </a:solidFill>
                <a:latin typeface="Google Sans"/>
                <a:ea typeface="Google Sans"/>
                <a:cs typeface="Google Sans"/>
                <a:sym typeface="Google Sans"/>
              </a:rPr>
              <a:t>How can we work on </a:t>
            </a:r>
            <a:br>
              <a:rPr lang="en-GB" sz="2400">
                <a:solidFill>
                  <a:srgbClr val="3C4043"/>
                </a:solidFill>
                <a:latin typeface="Google Sans"/>
                <a:ea typeface="Google Sans"/>
                <a:cs typeface="Google Sans"/>
                <a:sym typeface="Google Sans"/>
              </a:rPr>
            </a:br>
            <a:r>
              <a:rPr lang="en-GB" sz="2400">
                <a:solidFill>
                  <a:srgbClr val="3C4043"/>
                </a:solidFill>
                <a:latin typeface="Google Sans"/>
                <a:ea typeface="Google Sans"/>
                <a:cs typeface="Google Sans"/>
                <a:sym typeface="Google Sans"/>
              </a:rPr>
              <a:t>the user experience?</a:t>
            </a:r>
            <a:endParaRPr sz="2400">
              <a:solidFill>
                <a:srgbClr val="3C4043"/>
              </a:solidFill>
              <a:latin typeface="Google Sans"/>
              <a:ea typeface="Google Sans"/>
              <a:cs typeface="Google Sans"/>
              <a:sym typeface="Google Sans"/>
            </a:endParaRPr>
          </a:p>
        </p:txBody>
      </p:sp>
      <p:sp>
        <p:nvSpPr>
          <p:cNvPr id="977" name="Google Shape;977;p54"/>
          <p:cNvSpPr/>
          <p:nvPr/>
        </p:nvSpPr>
        <p:spPr>
          <a:xfrm>
            <a:off x="7374675" y="228000"/>
            <a:ext cx="1595700" cy="234900"/>
          </a:xfrm>
          <a:prstGeom prst="roundRect">
            <a:avLst>
              <a:gd fmla="val 50000" name="adj"/>
            </a:avLst>
          </a:prstGeom>
          <a:solidFill>
            <a:srgbClr val="FFFFFF"/>
          </a:solidFill>
          <a:ln cap="flat" cmpd="sng" w="9525">
            <a:solidFill>
              <a:srgbClr val="DADCE0"/>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sz="900">
                <a:solidFill>
                  <a:srgbClr val="3C4043"/>
                </a:solidFill>
                <a:latin typeface="Google Sans"/>
                <a:ea typeface="Google Sans"/>
                <a:cs typeface="Google Sans"/>
                <a:sym typeface="Google Sans"/>
              </a:rPr>
              <a:t>Delight customers</a:t>
            </a:r>
            <a:endParaRPr sz="900">
              <a:solidFill>
                <a:srgbClr val="3C4043"/>
              </a:solidFill>
              <a:latin typeface="Google Sans"/>
              <a:ea typeface="Google Sans"/>
              <a:cs typeface="Google Sans"/>
              <a:sym typeface="Google Sans"/>
            </a:endParaRPr>
          </a:p>
        </p:txBody>
      </p:sp>
      <p:sp>
        <p:nvSpPr>
          <p:cNvPr id="978" name="Google Shape;978;p54"/>
          <p:cNvSpPr/>
          <p:nvPr/>
        </p:nvSpPr>
        <p:spPr>
          <a:xfrm>
            <a:off x="7379510" y="233131"/>
            <a:ext cx="225900" cy="225900"/>
          </a:xfrm>
          <a:prstGeom prst="ellipse">
            <a:avLst/>
          </a:prstGeom>
          <a:solidFill>
            <a:srgbClr val="00BFA5">
              <a:alpha val="3911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FFFFF"/>
              </a:solidFill>
              <a:latin typeface="Arial"/>
              <a:ea typeface="Arial"/>
              <a:cs typeface="Arial"/>
              <a:sym typeface="Arial"/>
            </a:endParaRPr>
          </a:p>
        </p:txBody>
      </p:sp>
      <p:sp>
        <p:nvSpPr>
          <p:cNvPr id="979" name="Google Shape;979;p54"/>
          <p:cNvSpPr/>
          <p:nvPr/>
        </p:nvSpPr>
        <p:spPr>
          <a:xfrm>
            <a:off x="7438849" y="292675"/>
            <a:ext cx="107200" cy="106800"/>
          </a:xfrm>
          <a:custGeom>
            <a:rect b="b" l="l" r="r" t="t"/>
            <a:pathLst>
              <a:path extrusionOk="0" h="1124" w="1127">
                <a:moveTo>
                  <a:pt x="562" y="0"/>
                </a:moveTo>
                <a:cubicBezTo>
                  <a:pt x="252" y="0"/>
                  <a:pt x="0" y="252"/>
                  <a:pt x="0" y="562"/>
                </a:cubicBezTo>
                <a:cubicBezTo>
                  <a:pt x="0" y="873"/>
                  <a:pt x="252" y="1123"/>
                  <a:pt x="562" y="1123"/>
                </a:cubicBezTo>
                <a:cubicBezTo>
                  <a:pt x="872" y="1123"/>
                  <a:pt x="1126" y="872"/>
                  <a:pt x="1126" y="562"/>
                </a:cubicBezTo>
                <a:cubicBezTo>
                  <a:pt x="1124" y="251"/>
                  <a:pt x="872" y="0"/>
                  <a:pt x="562" y="0"/>
                </a:cubicBezTo>
                <a:close/>
                <a:moveTo>
                  <a:pt x="562" y="1013"/>
                </a:moveTo>
                <a:cubicBezTo>
                  <a:pt x="314" y="1013"/>
                  <a:pt x="113" y="813"/>
                  <a:pt x="113" y="564"/>
                </a:cubicBezTo>
                <a:cubicBezTo>
                  <a:pt x="113" y="316"/>
                  <a:pt x="314" y="116"/>
                  <a:pt x="562" y="116"/>
                </a:cubicBezTo>
                <a:cubicBezTo>
                  <a:pt x="810" y="116"/>
                  <a:pt x="1011" y="316"/>
                  <a:pt x="1011" y="564"/>
                </a:cubicBezTo>
                <a:cubicBezTo>
                  <a:pt x="1011" y="810"/>
                  <a:pt x="810" y="1013"/>
                  <a:pt x="562" y="1013"/>
                </a:cubicBezTo>
                <a:close/>
                <a:moveTo>
                  <a:pt x="760" y="505"/>
                </a:moveTo>
                <a:cubicBezTo>
                  <a:pt x="808" y="505"/>
                  <a:pt x="844" y="468"/>
                  <a:pt x="844" y="420"/>
                </a:cubicBezTo>
                <a:cubicBezTo>
                  <a:pt x="844" y="372"/>
                  <a:pt x="808" y="336"/>
                  <a:pt x="760" y="336"/>
                </a:cubicBezTo>
                <a:cubicBezTo>
                  <a:pt x="712" y="336"/>
                  <a:pt x="675" y="372"/>
                  <a:pt x="675" y="420"/>
                </a:cubicBezTo>
                <a:cubicBezTo>
                  <a:pt x="675" y="468"/>
                  <a:pt x="712" y="505"/>
                  <a:pt x="760" y="505"/>
                </a:cubicBezTo>
                <a:close/>
                <a:moveTo>
                  <a:pt x="365" y="505"/>
                </a:moveTo>
                <a:cubicBezTo>
                  <a:pt x="412" y="505"/>
                  <a:pt x="449" y="468"/>
                  <a:pt x="449" y="420"/>
                </a:cubicBezTo>
                <a:cubicBezTo>
                  <a:pt x="449" y="372"/>
                  <a:pt x="412" y="336"/>
                  <a:pt x="365" y="336"/>
                </a:cubicBezTo>
                <a:cubicBezTo>
                  <a:pt x="317" y="336"/>
                  <a:pt x="280" y="372"/>
                  <a:pt x="280" y="420"/>
                </a:cubicBezTo>
                <a:cubicBezTo>
                  <a:pt x="280" y="468"/>
                  <a:pt x="317" y="505"/>
                  <a:pt x="365" y="505"/>
                </a:cubicBezTo>
                <a:close/>
                <a:moveTo>
                  <a:pt x="562" y="872"/>
                </a:moveTo>
                <a:cubicBezTo>
                  <a:pt x="692" y="872"/>
                  <a:pt x="805" y="790"/>
                  <a:pt x="850" y="674"/>
                </a:cubicBezTo>
                <a:lnTo>
                  <a:pt x="274" y="674"/>
                </a:lnTo>
                <a:cubicBezTo>
                  <a:pt x="319" y="790"/>
                  <a:pt x="429" y="872"/>
                  <a:pt x="562" y="872"/>
                </a:cubicBezTo>
                <a:close/>
              </a:path>
            </a:pathLst>
          </a:custGeom>
          <a:solidFill>
            <a:srgbClr val="00BFA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solidFill>
                <a:srgbClr val="008F7C"/>
              </a:solidFill>
              <a:latin typeface="Calibri"/>
              <a:ea typeface="Calibri"/>
              <a:cs typeface="Calibri"/>
              <a:sym typeface="Calibri"/>
            </a:endParaRPr>
          </a:p>
        </p:txBody>
      </p:sp>
      <p:sp>
        <p:nvSpPr>
          <p:cNvPr id="980" name="Google Shape;980;p54"/>
          <p:cNvSpPr txBox="1"/>
          <p:nvPr/>
        </p:nvSpPr>
        <p:spPr>
          <a:xfrm>
            <a:off x="4225874" y="3282675"/>
            <a:ext cx="19917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66666"/>
              </a:buClr>
              <a:buFont typeface="Roboto"/>
              <a:buNone/>
            </a:pPr>
            <a:r>
              <a:rPr lang="en-GB" sz="1800">
                <a:solidFill>
                  <a:srgbClr val="00BFA5"/>
                </a:solidFill>
                <a:latin typeface="Google Sans"/>
                <a:ea typeface="Google Sans"/>
                <a:cs typeface="Google Sans"/>
                <a:sym typeface="Google Sans"/>
              </a:rPr>
              <a:t>Speed &amp; Performance</a:t>
            </a:r>
            <a:endParaRPr sz="1800">
              <a:solidFill>
                <a:srgbClr val="00BFA5"/>
              </a:solidFill>
              <a:latin typeface="Google Sans"/>
              <a:ea typeface="Google Sans"/>
              <a:cs typeface="Google Sans"/>
              <a:sym typeface="Google Sans"/>
            </a:endParaRPr>
          </a:p>
        </p:txBody>
      </p:sp>
      <p:sp>
        <p:nvSpPr>
          <p:cNvPr id="981" name="Google Shape;981;p54"/>
          <p:cNvSpPr txBox="1"/>
          <p:nvPr/>
        </p:nvSpPr>
        <p:spPr>
          <a:xfrm>
            <a:off x="6590623" y="3283850"/>
            <a:ext cx="2283300" cy="70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666666"/>
              </a:buClr>
              <a:buFont typeface="Roboto"/>
              <a:buNone/>
            </a:pPr>
            <a:r>
              <a:rPr lang="en-GB" sz="1800">
                <a:solidFill>
                  <a:srgbClr val="00BFA5"/>
                </a:solidFill>
                <a:latin typeface="Google Sans"/>
                <a:ea typeface="Google Sans"/>
                <a:cs typeface="Google Sans"/>
                <a:sym typeface="Google Sans"/>
              </a:rPr>
              <a:t>Design &amp; Functionality</a:t>
            </a:r>
            <a:endParaRPr sz="1800">
              <a:solidFill>
                <a:srgbClr val="00BFA5"/>
              </a:solidFill>
              <a:latin typeface="Google Sans"/>
              <a:ea typeface="Google Sans"/>
              <a:cs typeface="Google Sans"/>
              <a:sym typeface="Google Sans"/>
            </a:endParaRPr>
          </a:p>
        </p:txBody>
      </p:sp>
      <p:sp>
        <p:nvSpPr>
          <p:cNvPr id="982" name="Google Shape;982;p54"/>
          <p:cNvSpPr/>
          <p:nvPr/>
        </p:nvSpPr>
        <p:spPr>
          <a:xfrm>
            <a:off x="6985124" y="1509232"/>
            <a:ext cx="1494300" cy="1509300"/>
          </a:xfrm>
          <a:prstGeom prst="ellipse">
            <a:avLst/>
          </a:prstGeom>
          <a:blipFill rotWithShape="1">
            <a:blip r:embed="rId3">
              <a:alphaModFix/>
            </a:blip>
            <a:stretch>
              <a:fillRect b="-31768" l="-48908" r="-15489" t="-14099"/>
            </a:stretch>
          </a:blipFill>
          <a:ln cap="flat" cmpd="sng" w="38100">
            <a:solidFill>
              <a:srgbClr val="D9D9D9">
                <a:alpha val="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rgbClr val="FFFFFF"/>
              </a:solidFill>
              <a:latin typeface="Arial"/>
              <a:ea typeface="Arial"/>
              <a:cs typeface="Arial"/>
              <a:sym typeface="Arial"/>
            </a:endParaRPr>
          </a:p>
        </p:txBody>
      </p:sp>
      <p:pic>
        <p:nvPicPr>
          <p:cNvPr id="983" name="Google Shape;983;p54"/>
          <p:cNvPicPr preferRelativeResize="0"/>
          <p:nvPr/>
        </p:nvPicPr>
        <p:blipFill rotWithShape="1">
          <a:blip r:embed="rId4">
            <a:alphaModFix/>
          </a:blip>
          <a:srcRect b="6605" l="20176" r="10514" t="621"/>
          <a:stretch/>
        </p:blipFill>
        <p:spPr>
          <a:xfrm>
            <a:off x="4470523" y="1511683"/>
            <a:ext cx="1494300" cy="1506900"/>
          </a:xfrm>
          <a:prstGeom prst="ellipse">
            <a:avLst/>
          </a:prstGeom>
          <a:noFill/>
          <a:ln cap="flat" cmpd="sng" w="38100">
            <a:solidFill>
              <a:srgbClr val="D9D9D9">
                <a:alpha val="0"/>
              </a:srgbClr>
            </a:solidFill>
            <a:prstDash val="solid"/>
            <a:round/>
            <a:headEnd len="sm" w="sm" type="none"/>
            <a:tailEnd len="sm" w="sm" type="none"/>
          </a:ln>
        </p:spPr>
      </p:pic>
      <p:sp>
        <p:nvSpPr>
          <p:cNvPr id="984" name="Google Shape;984;p54"/>
          <p:cNvSpPr/>
          <p:nvPr/>
        </p:nvSpPr>
        <p:spPr>
          <a:xfrm>
            <a:off x="4023525" y="1258625"/>
            <a:ext cx="2396400" cy="2932500"/>
          </a:xfrm>
          <a:prstGeom prst="rect">
            <a:avLst/>
          </a:prstGeom>
          <a:solidFill>
            <a:srgbClr val="FFFFFF">
              <a:alpha val="78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2"/>
          <p:cNvSpPr txBox="1"/>
          <p:nvPr>
            <p:ph type="title"/>
          </p:nvPr>
        </p:nvSpPr>
        <p:spPr>
          <a:xfrm>
            <a:off x="663550" y="628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Market Context </a:t>
            </a:r>
            <a:endParaRPr/>
          </a:p>
        </p:txBody>
      </p:sp>
      <p:sp>
        <p:nvSpPr>
          <p:cNvPr id="171" name="Google Shape;171;p22"/>
          <p:cNvSpPr txBox="1"/>
          <p:nvPr>
            <p:ph idx="1" type="body"/>
          </p:nvPr>
        </p:nvSpPr>
        <p:spPr>
          <a:xfrm>
            <a:off x="729450" y="1697875"/>
            <a:ext cx="7688700" cy="22611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GB" sz="2500"/>
              <a:t>“There are decades where nothing happens; and there are weeks where decades happen” </a:t>
            </a:r>
            <a:endParaRPr sz="2500"/>
          </a:p>
        </p:txBody>
      </p:sp>
      <p:sp>
        <p:nvSpPr>
          <p:cNvPr id="172" name="Google Shape;172;p22"/>
          <p:cNvSpPr txBox="1"/>
          <p:nvPr/>
        </p:nvSpPr>
        <p:spPr>
          <a:xfrm>
            <a:off x="1553000" y="2948027"/>
            <a:ext cx="1768800" cy="1116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Clr>
                <a:srgbClr val="000000"/>
              </a:buClr>
              <a:buSzPts val="1100"/>
              <a:buFont typeface="Arial"/>
              <a:buNone/>
            </a:pPr>
            <a:r>
              <a:rPr b="1" lang="en-GB" sz="3500">
                <a:solidFill>
                  <a:schemeClr val="dk1"/>
                </a:solidFill>
                <a:latin typeface="Lato"/>
                <a:ea typeface="Lato"/>
                <a:cs typeface="Lato"/>
                <a:sym typeface="Lato"/>
              </a:rPr>
              <a:t>38%</a:t>
            </a:r>
            <a:endParaRPr b="1" sz="3500">
              <a:solidFill>
                <a:schemeClr val="dk1"/>
              </a:solidFill>
              <a:latin typeface="Lato"/>
              <a:ea typeface="Lato"/>
              <a:cs typeface="Lato"/>
              <a:sym typeface="Lato"/>
            </a:endParaRPr>
          </a:p>
        </p:txBody>
      </p:sp>
      <p:sp>
        <p:nvSpPr>
          <p:cNvPr id="173" name="Google Shape;173;p22"/>
          <p:cNvSpPr txBox="1"/>
          <p:nvPr/>
        </p:nvSpPr>
        <p:spPr>
          <a:xfrm>
            <a:off x="5586475" y="2948027"/>
            <a:ext cx="1768800" cy="11160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1600"/>
              </a:spcAft>
              <a:buNone/>
            </a:pPr>
            <a:r>
              <a:rPr b="1" lang="en-GB" sz="3500">
                <a:solidFill>
                  <a:schemeClr val="dk1"/>
                </a:solidFill>
                <a:latin typeface="Lato"/>
                <a:ea typeface="Lato"/>
                <a:cs typeface="Lato"/>
                <a:sym typeface="Lato"/>
              </a:rPr>
              <a:t>36</a:t>
            </a:r>
            <a:r>
              <a:rPr b="1" lang="en-GB" sz="3500">
                <a:solidFill>
                  <a:schemeClr val="dk1"/>
                </a:solidFill>
                <a:latin typeface="Lato"/>
                <a:ea typeface="Lato"/>
                <a:cs typeface="Lato"/>
                <a:sym typeface="Lato"/>
              </a:rPr>
              <a:t>%</a:t>
            </a:r>
            <a:endParaRPr b="1" sz="35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3"/>
          <p:cNvSpPr txBox="1"/>
          <p:nvPr/>
        </p:nvSpPr>
        <p:spPr>
          <a:xfrm>
            <a:off x="4953900" y="1348350"/>
            <a:ext cx="2991600" cy="842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None/>
            </a:pPr>
            <a:r>
              <a:rPr b="1" lang="en-GB" sz="5200">
                <a:solidFill>
                  <a:schemeClr val="dk1"/>
                </a:solidFill>
                <a:latin typeface="Lato"/>
                <a:ea typeface="Lato"/>
                <a:cs typeface="Lato"/>
                <a:sym typeface="Lato"/>
              </a:rPr>
              <a:t>$1.2M</a:t>
            </a:r>
            <a:endParaRPr b="1" sz="5200">
              <a:solidFill>
                <a:schemeClr val="dk1"/>
              </a:solidFill>
              <a:latin typeface="Lato"/>
              <a:ea typeface="Lato"/>
              <a:cs typeface="Lato"/>
              <a:sym typeface="Lato"/>
            </a:endParaRPr>
          </a:p>
        </p:txBody>
      </p:sp>
      <p:sp>
        <p:nvSpPr>
          <p:cNvPr id="179" name="Google Shape;179;p23"/>
          <p:cNvSpPr txBox="1"/>
          <p:nvPr/>
        </p:nvSpPr>
        <p:spPr>
          <a:xfrm>
            <a:off x="1107400" y="1348350"/>
            <a:ext cx="2991600" cy="84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5200">
                <a:solidFill>
                  <a:schemeClr val="dk1"/>
                </a:solidFill>
                <a:latin typeface="Lato"/>
                <a:ea typeface="Lato"/>
                <a:cs typeface="Lato"/>
                <a:sym typeface="Lato"/>
              </a:rPr>
              <a:t>21%</a:t>
            </a:r>
            <a:endParaRPr b="1" sz="5200">
              <a:solidFill>
                <a:schemeClr val="dk1"/>
              </a:solidFill>
              <a:latin typeface="Lato"/>
              <a:ea typeface="Lato"/>
              <a:cs typeface="Lato"/>
              <a:sym typeface="Lato"/>
            </a:endParaRPr>
          </a:p>
        </p:txBody>
      </p:sp>
      <p:sp>
        <p:nvSpPr>
          <p:cNvPr id="180" name="Google Shape;180;p23"/>
          <p:cNvSpPr txBox="1"/>
          <p:nvPr/>
        </p:nvSpPr>
        <p:spPr>
          <a:xfrm>
            <a:off x="1679500" y="2190750"/>
            <a:ext cx="1847400" cy="36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100">
                <a:solidFill>
                  <a:srgbClr val="5F6368"/>
                </a:solidFill>
                <a:latin typeface="Lato"/>
                <a:ea typeface="Lato"/>
                <a:cs typeface="Lato"/>
                <a:sym typeface="Lato"/>
              </a:rPr>
              <a:t>Wasted Investment due to poor data quality</a:t>
            </a:r>
            <a:r>
              <a:rPr lang="en-GB" sz="2400">
                <a:solidFill>
                  <a:srgbClr val="5F6368"/>
                </a:solidFill>
                <a:latin typeface="Lato"/>
                <a:ea typeface="Lato"/>
                <a:cs typeface="Lato"/>
                <a:sym typeface="Lato"/>
              </a:rPr>
              <a:t> </a:t>
            </a:r>
            <a:endParaRPr sz="2400">
              <a:solidFill>
                <a:srgbClr val="5F6368"/>
              </a:solidFill>
              <a:latin typeface="Lato"/>
              <a:ea typeface="Lato"/>
              <a:cs typeface="Lato"/>
              <a:sym typeface="Lato"/>
            </a:endParaRPr>
          </a:p>
        </p:txBody>
      </p:sp>
      <p:sp>
        <p:nvSpPr>
          <p:cNvPr id="181" name="Google Shape;181;p23"/>
          <p:cNvSpPr txBox="1"/>
          <p:nvPr/>
        </p:nvSpPr>
        <p:spPr>
          <a:xfrm>
            <a:off x="5577175" y="2115925"/>
            <a:ext cx="1847400" cy="36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GB" sz="2100">
                <a:solidFill>
                  <a:srgbClr val="5F6368"/>
                </a:solidFill>
                <a:latin typeface="Lato"/>
                <a:ea typeface="Lato"/>
                <a:cs typeface="Lato"/>
                <a:sym typeface="Lato"/>
              </a:rPr>
              <a:t>Resulting in an average annual loss for a midsize company</a:t>
            </a:r>
            <a:endParaRPr sz="2100">
              <a:solidFill>
                <a:srgbClr val="5F6368"/>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4"/>
          <p:cNvSpPr txBox="1"/>
          <p:nvPr/>
        </p:nvSpPr>
        <p:spPr>
          <a:xfrm>
            <a:off x="2725500" y="1123225"/>
            <a:ext cx="3693000" cy="181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lang="en-GB" sz="2100">
                <a:solidFill>
                  <a:srgbClr val="5F6368"/>
                </a:solidFill>
                <a:latin typeface="Lato"/>
                <a:ea typeface="Lato"/>
                <a:cs typeface="Lato"/>
                <a:sym typeface="Lato"/>
              </a:rPr>
              <a:t>#1 priority for lead generation businesses</a:t>
            </a:r>
            <a:endParaRPr b="1" sz="3500">
              <a:solidFill>
                <a:schemeClr val="dk1"/>
              </a:solidFill>
              <a:latin typeface="Lato"/>
              <a:ea typeface="Lato"/>
              <a:cs typeface="Lato"/>
              <a:sym typeface="Lato"/>
            </a:endParaRPr>
          </a:p>
        </p:txBody>
      </p:sp>
      <p:sp>
        <p:nvSpPr>
          <p:cNvPr id="187" name="Google Shape;187;p24"/>
          <p:cNvSpPr txBox="1"/>
          <p:nvPr/>
        </p:nvSpPr>
        <p:spPr>
          <a:xfrm>
            <a:off x="2183725" y="2496975"/>
            <a:ext cx="4511400" cy="17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solidFill>
                  <a:schemeClr val="dk1"/>
                </a:solidFill>
                <a:latin typeface="Lato"/>
                <a:ea typeface="Lato"/>
                <a:cs typeface="Lato"/>
                <a:sym typeface="Lato"/>
              </a:rPr>
              <a:t>Improving the </a:t>
            </a:r>
            <a:endParaRPr b="1" sz="3500">
              <a:solidFill>
                <a:schemeClr val="dk1"/>
              </a:solidFill>
              <a:latin typeface="Lato"/>
              <a:ea typeface="Lato"/>
              <a:cs typeface="Lato"/>
              <a:sym typeface="Lato"/>
            </a:endParaRPr>
          </a:p>
          <a:p>
            <a:pPr indent="0" lvl="0" marL="0" rtl="0" algn="ctr">
              <a:spcBef>
                <a:spcPts val="0"/>
              </a:spcBef>
              <a:spcAft>
                <a:spcPts val="0"/>
              </a:spcAft>
              <a:buNone/>
            </a:pPr>
            <a:r>
              <a:rPr b="1" lang="en-GB" sz="3500">
                <a:solidFill>
                  <a:schemeClr val="dk1"/>
                </a:solidFill>
                <a:latin typeface="Lato"/>
                <a:ea typeface="Lato"/>
                <a:cs typeface="Lato"/>
                <a:sym typeface="Lato"/>
              </a:rPr>
              <a:t>quality of leads</a:t>
            </a:r>
            <a:endParaRPr b="1" sz="3500">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5"/>
          <p:cNvSpPr txBox="1"/>
          <p:nvPr>
            <p:ph type="title"/>
          </p:nvPr>
        </p:nvSpPr>
        <p:spPr>
          <a:xfrm>
            <a:off x="770675" y="23655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a:latin typeface="Lato"/>
                <a:ea typeface="Lato"/>
                <a:cs typeface="Lato"/>
                <a:sym typeface="Lato"/>
              </a:rPr>
              <a:t>To understand the quality of your leads you need to define what a quality lead is</a:t>
            </a:r>
            <a:endParaRPr>
              <a:latin typeface="Lato"/>
              <a:ea typeface="Lato"/>
              <a:cs typeface="Lato"/>
              <a:sym typeface="Lato"/>
            </a:endParaRPr>
          </a:p>
        </p:txBody>
      </p:sp>
      <p:sp>
        <p:nvSpPr>
          <p:cNvPr id="193" name="Google Shape;193;p25"/>
          <p:cNvSpPr txBox="1"/>
          <p:nvPr/>
        </p:nvSpPr>
        <p:spPr>
          <a:xfrm>
            <a:off x="345625" y="1756041"/>
            <a:ext cx="1710600" cy="81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GB" sz="2000">
                <a:solidFill>
                  <a:schemeClr val="dk1"/>
                </a:solidFill>
                <a:latin typeface="Lato"/>
                <a:ea typeface="Lato"/>
                <a:cs typeface="Lato"/>
                <a:sym typeface="Lato"/>
              </a:rPr>
              <a:t>Step 1</a:t>
            </a:r>
            <a:endParaRPr sz="2000">
              <a:solidFill>
                <a:srgbClr val="8EE5D9"/>
              </a:solidFill>
              <a:latin typeface="Google Sans Medium"/>
              <a:ea typeface="Google Sans Medium"/>
              <a:cs typeface="Google Sans Medium"/>
              <a:sym typeface="Google Sa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6"/>
          <p:cNvSpPr/>
          <p:nvPr/>
        </p:nvSpPr>
        <p:spPr>
          <a:xfrm>
            <a:off x="762250" y="3487300"/>
            <a:ext cx="2282700" cy="9276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6"/>
          <p:cNvSpPr txBox="1"/>
          <p:nvPr/>
        </p:nvSpPr>
        <p:spPr>
          <a:xfrm>
            <a:off x="4978225" y="3344714"/>
            <a:ext cx="1387500" cy="608100"/>
          </a:xfrm>
          <a:prstGeom prst="rect">
            <a:avLst/>
          </a:prstGeom>
          <a:noFill/>
          <a:ln>
            <a:noFill/>
          </a:ln>
        </p:spPr>
        <p:txBody>
          <a:bodyPr anchorCtr="0" anchor="t" bIns="91425" lIns="91425" spcFirstLastPara="1" rIns="91425" wrap="square" tIns="91425">
            <a:noAutofit/>
          </a:bodyPr>
          <a:lstStyle/>
          <a:p>
            <a:pPr indent="0" lvl="0" marL="0" rtl="0" algn="ctr">
              <a:spcBef>
                <a:spcPts val="200"/>
              </a:spcBef>
              <a:spcAft>
                <a:spcPts val="0"/>
              </a:spcAft>
              <a:buNone/>
            </a:pPr>
            <a:r>
              <a:rPr b="1" lang="en-GB" sz="1200">
                <a:solidFill>
                  <a:srgbClr val="80CBC4"/>
                </a:solidFill>
                <a:latin typeface="Google Sans"/>
                <a:ea typeface="Google Sans"/>
                <a:cs typeface="Google Sans"/>
                <a:sym typeface="Google Sans"/>
              </a:rPr>
              <a:t>Increase volume</a:t>
            </a:r>
            <a:endParaRPr b="1" sz="1200">
              <a:solidFill>
                <a:srgbClr val="80CBC4"/>
              </a:solidFill>
              <a:latin typeface="Google Sans"/>
              <a:ea typeface="Google Sans"/>
              <a:cs typeface="Google Sans"/>
              <a:sym typeface="Google Sans"/>
            </a:endParaRPr>
          </a:p>
        </p:txBody>
      </p:sp>
      <p:sp>
        <p:nvSpPr>
          <p:cNvPr id="200" name="Google Shape;200;p26"/>
          <p:cNvSpPr txBox="1"/>
          <p:nvPr/>
        </p:nvSpPr>
        <p:spPr>
          <a:xfrm>
            <a:off x="3034875" y="3344714"/>
            <a:ext cx="1387500" cy="608100"/>
          </a:xfrm>
          <a:prstGeom prst="rect">
            <a:avLst/>
          </a:prstGeom>
          <a:noFill/>
          <a:ln>
            <a:noFill/>
          </a:ln>
        </p:spPr>
        <p:txBody>
          <a:bodyPr anchorCtr="0" anchor="t" bIns="91425" lIns="91425" spcFirstLastPara="1" rIns="91425" wrap="square" tIns="91425">
            <a:noAutofit/>
          </a:bodyPr>
          <a:lstStyle/>
          <a:p>
            <a:pPr indent="0" lvl="0" marL="0" rtl="0" algn="ctr">
              <a:spcBef>
                <a:spcPts val="200"/>
              </a:spcBef>
              <a:spcAft>
                <a:spcPts val="0"/>
              </a:spcAft>
              <a:buNone/>
            </a:pPr>
            <a:r>
              <a:rPr b="1" lang="en-GB" sz="1200">
                <a:solidFill>
                  <a:srgbClr val="80CBC4"/>
                </a:solidFill>
                <a:latin typeface="Google Sans"/>
                <a:ea typeface="Google Sans"/>
                <a:cs typeface="Google Sans"/>
                <a:sym typeface="Google Sans"/>
              </a:rPr>
              <a:t>Unclear on    lead </a:t>
            </a:r>
            <a:r>
              <a:rPr b="1" lang="en-GB" sz="1200">
                <a:solidFill>
                  <a:srgbClr val="80CBC4"/>
                </a:solidFill>
                <a:latin typeface="Google Sans"/>
                <a:ea typeface="Google Sans"/>
                <a:cs typeface="Google Sans"/>
                <a:sym typeface="Google Sans"/>
              </a:rPr>
              <a:t>quality </a:t>
            </a:r>
            <a:endParaRPr b="1" sz="1200">
              <a:solidFill>
                <a:srgbClr val="80CBC4"/>
              </a:solidFill>
              <a:latin typeface="Google Sans"/>
              <a:ea typeface="Google Sans"/>
              <a:cs typeface="Google Sans"/>
              <a:sym typeface="Google Sans"/>
            </a:endParaRPr>
          </a:p>
        </p:txBody>
      </p:sp>
      <p:sp>
        <p:nvSpPr>
          <p:cNvPr id="201" name="Google Shape;201;p26"/>
          <p:cNvSpPr txBox="1"/>
          <p:nvPr/>
        </p:nvSpPr>
        <p:spPr>
          <a:xfrm>
            <a:off x="1155775" y="3487175"/>
            <a:ext cx="1812900" cy="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rgbClr val="5F6368"/>
                </a:solidFill>
                <a:latin typeface="Google Sans Medium"/>
                <a:ea typeface="Google Sans Medium"/>
                <a:cs typeface="Google Sans Medium"/>
                <a:sym typeface="Google Sans Medium"/>
              </a:rPr>
              <a:t>Unclear measurement signals</a:t>
            </a:r>
            <a:endParaRPr sz="1200">
              <a:solidFill>
                <a:srgbClr val="5F6368"/>
              </a:solidFill>
              <a:latin typeface="Google Sans Medium"/>
              <a:ea typeface="Google Sans Medium"/>
              <a:cs typeface="Google Sans Medium"/>
              <a:sym typeface="Google Sans Medium"/>
            </a:endParaRPr>
          </a:p>
        </p:txBody>
      </p:sp>
      <p:sp>
        <p:nvSpPr>
          <p:cNvPr id="202" name="Google Shape;202;p26"/>
          <p:cNvSpPr txBox="1"/>
          <p:nvPr/>
        </p:nvSpPr>
        <p:spPr>
          <a:xfrm>
            <a:off x="6921575" y="3268514"/>
            <a:ext cx="1387500" cy="608100"/>
          </a:xfrm>
          <a:prstGeom prst="rect">
            <a:avLst/>
          </a:prstGeom>
          <a:noFill/>
          <a:ln>
            <a:noFill/>
          </a:ln>
        </p:spPr>
        <p:txBody>
          <a:bodyPr anchorCtr="0" anchor="t" bIns="91425" lIns="91425" spcFirstLastPara="1" rIns="91425" wrap="square" tIns="91425">
            <a:noAutofit/>
          </a:bodyPr>
          <a:lstStyle/>
          <a:p>
            <a:pPr indent="0" lvl="0" marL="0" rtl="0" algn="ctr">
              <a:spcBef>
                <a:spcPts val="200"/>
              </a:spcBef>
              <a:spcAft>
                <a:spcPts val="0"/>
              </a:spcAft>
              <a:buNone/>
            </a:pPr>
            <a:r>
              <a:rPr b="1" lang="en-GB" sz="1200">
                <a:solidFill>
                  <a:srgbClr val="80CBC4"/>
                </a:solidFill>
                <a:latin typeface="Google Sans"/>
                <a:ea typeface="Google Sans"/>
                <a:cs typeface="Google Sans"/>
                <a:sym typeface="Google Sans"/>
              </a:rPr>
              <a:t>Is this good?</a:t>
            </a:r>
            <a:endParaRPr b="1" sz="1200">
              <a:solidFill>
                <a:srgbClr val="80CBC4"/>
              </a:solidFill>
              <a:latin typeface="Google Sans"/>
              <a:ea typeface="Google Sans"/>
              <a:cs typeface="Google Sans"/>
              <a:sym typeface="Google Sans"/>
            </a:endParaRPr>
          </a:p>
        </p:txBody>
      </p:sp>
      <p:sp>
        <p:nvSpPr>
          <p:cNvPr id="203" name="Google Shape;203;p26"/>
          <p:cNvSpPr/>
          <p:nvPr/>
        </p:nvSpPr>
        <p:spPr>
          <a:xfrm>
            <a:off x="3459013" y="4051173"/>
            <a:ext cx="555900" cy="2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pSp>
        <p:nvGrpSpPr>
          <p:cNvPr id="204" name="Google Shape;204;p26"/>
          <p:cNvGrpSpPr/>
          <p:nvPr/>
        </p:nvGrpSpPr>
        <p:grpSpPr>
          <a:xfrm>
            <a:off x="3489290" y="4094584"/>
            <a:ext cx="86793" cy="182360"/>
            <a:chOff x="1570140" y="1559533"/>
            <a:chExt cx="217800" cy="457617"/>
          </a:xfrm>
        </p:grpSpPr>
        <p:sp>
          <p:nvSpPr>
            <p:cNvPr id="205" name="Google Shape;205;p26"/>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06" name="Google Shape;206;p26"/>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07" name="Google Shape;207;p26"/>
          <p:cNvGrpSpPr/>
          <p:nvPr/>
        </p:nvGrpSpPr>
        <p:grpSpPr>
          <a:xfrm>
            <a:off x="3593300" y="4094584"/>
            <a:ext cx="88108" cy="184751"/>
            <a:chOff x="1269550" y="1559533"/>
            <a:chExt cx="221100" cy="463617"/>
          </a:xfrm>
        </p:grpSpPr>
        <p:sp>
          <p:nvSpPr>
            <p:cNvPr id="208" name="Google Shape;208;p26"/>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09" name="Google Shape;209;p26"/>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10" name="Google Shape;210;p26"/>
          <p:cNvGrpSpPr/>
          <p:nvPr/>
        </p:nvGrpSpPr>
        <p:grpSpPr>
          <a:xfrm>
            <a:off x="3694226" y="4094584"/>
            <a:ext cx="86793" cy="182360"/>
            <a:chOff x="1570140" y="1559533"/>
            <a:chExt cx="217800" cy="457617"/>
          </a:xfrm>
        </p:grpSpPr>
        <p:sp>
          <p:nvSpPr>
            <p:cNvPr id="211" name="Google Shape;211;p26"/>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12" name="Google Shape;212;p26"/>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13" name="Google Shape;213;p26"/>
          <p:cNvGrpSpPr/>
          <p:nvPr/>
        </p:nvGrpSpPr>
        <p:grpSpPr>
          <a:xfrm>
            <a:off x="3798237" y="4094584"/>
            <a:ext cx="88108" cy="184751"/>
            <a:chOff x="1269550" y="1559533"/>
            <a:chExt cx="221100" cy="463617"/>
          </a:xfrm>
        </p:grpSpPr>
        <p:sp>
          <p:nvSpPr>
            <p:cNvPr id="214" name="Google Shape;214;p26"/>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15" name="Google Shape;215;p26"/>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16" name="Google Shape;216;p26"/>
          <p:cNvGrpSpPr/>
          <p:nvPr/>
        </p:nvGrpSpPr>
        <p:grpSpPr>
          <a:xfrm>
            <a:off x="3899163" y="4094584"/>
            <a:ext cx="86793" cy="182360"/>
            <a:chOff x="1570140" y="1559533"/>
            <a:chExt cx="217800" cy="457617"/>
          </a:xfrm>
        </p:grpSpPr>
        <p:sp>
          <p:nvSpPr>
            <p:cNvPr id="217" name="Google Shape;217;p26"/>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18" name="Google Shape;218;p26"/>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19" name="Google Shape;219;p26"/>
          <p:cNvGrpSpPr/>
          <p:nvPr/>
        </p:nvGrpSpPr>
        <p:grpSpPr>
          <a:xfrm>
            <a:off x="3487966" y="3937148"/>
            <a:ext cx="88108" cy="184751"/>
            <a:chOff x="1269550" y="1606282"/>
            <a:chExt cx="221100" cy="463617"/>
          </a:xfrm>
        </p:grpSpPr>
        <p:sp>
          <p:nvSpPr>
            <p:cNvPr id="220" name="Google Shape;220;p26"/>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21" name="Google Shape;221;p26"/>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22" name="Google Shape;222;p26"/>
          <p:cNvGrpSpPr/>
          <p:nvPr/>
        </p:nvGrpSpPr>
        <p:grpSpPr>
          <a:xfrm>
            <a:off x="3588892" y="3937148"/>
            <a:ext cx="86793" cy="182360"/>
            <a:chOff x="1570140" y="1606282"/>
            <a:chExt cx="217800" cy="457617"/>
          </a:xfrm>
        </p:grpSpPr>
        <p:sp>
          <p:nvSpPr>
            <p:cNvPr id="223" name="Google Shape;223;p26"/>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24" name="Google Shape;224;p26"/>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25" name="Google Shape;225;p26"/>
          <p:cNvGrpSpPr/>
          <p:nvPr/>
        </p:nvGrpSpPr>
        <p:grpSpPr>
          <a:xfrm>
            <a:off x="3692902" y="3937148"/>
            <a:ext cx="88108" cy="184751"/>
            <a:chOff x="1269550" y="1606282"/>
            <a:chExt cx="221100" cy="463617"/>
          </a:xfrm>
        </p:grpSpPr>
        <p:sp>
          <p:nvSpPr>
            <p:cNvPr id="226" name="Google Shape;226;p26"/>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27" name="Google Shape;227;p26"/>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28" name="Google Shape;228;p26"/>
          <p:cNvGrpSpPr/>
          <p:nvPr/>
        </p:nvGrpSpPr>
        <p:grpSpPr>
          <a:xfrm>
            <a:off x="3793828" y="3937148"/>
            <a:ext cx="86793" cy="182360"/>
            <a:chOff x="1570140" y="1606282"/>
            <a:chExt cx="217800" cy="457617"/>
          </a:xfrm>
        </p:grpSpPr>
        <p:sp>
          <p:nvSpPr>
            <p:cNvPr id="229" name="Google Shape;229;p26"/>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30" name="Google Shape;230;p26"/>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31" name="Google Shape;231;p26"/>
          <p:cNvGrpSpPr/>
          <p:nvPr/>
        </p:nvGrpSpPr>
        <p:grpSpPr>
          <a:xfrm>
            <a:off x="3897839" y="3937148"/>
            <a:ext cx="88108" cy="184751"/>
            <a:chOff x="1269550" y="1606282"/>
            <a:chExt cx="221100" cy="463617"/>
          </a:xfrm>
        </p:grpSpPr>
        <p:sp>
          <p:nvSpPr>
            <p:cNvPr id="232" name="Google Shape;232;p26"/>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33" name="Google Shape;233;p26"/>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pic>
        <p:nvPicPr>
          <p:cNvPr id="234" name="Google Shape;234;p26"/>
          <p:cNvPicPr preferRelativeResize="0"/>
          <p:nvPr/>
        </p:nvPicPr>
        <p:blipFill>
          <a:blip r:embed="rId3">
            <a:alphaModFix/>
          </a:blip>
          <a:stretch>
            <a:fillRect/>
          </a:stretch>
        </p:blipFill>
        <p:spPr>
          <a:xfrm>
            <a:off x="5437629" y="3993832"/>
            <a:ext cx="395355" cy="261588"/>
          </a:xfrm>
          <a:prstGeom prst="rect">
            <a:avLst/>
          </a:prstGeom>
          <a:noFill/>
          <a:ln>
            <a:noFill/>
          </a:ln>
        </p:spPr>
      </p:pic>
      <p:sp>
        <p:nvSpPr>
          <p:cNvPr id="235" name="Google Shape;235;p26"/>
          <p:cNvSpPr/>
          <p:nvPr/>
        </p:nvSpPr>
        <p:spPr>
          <a:xfrm>
            <a:off x="7303700" y="4051160"/>
            <a:ext cx="555900" cy="2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pSp>
        <p:nvGrpSpPr>
          <p:cNvPr id="236" name="Google Shape;236;p26"/>
          <p:cNvGrpSpPr/>
          <p:nvPr/>
        </p:nvGrpSpPr>
        <p:grpSpPr>
          <a:xfrm>
            <a:off x="7333977" y="4094572"/>
            <a:ext cx="86793" cy="182360"/>
            <a:chOff x="1570140" y="1559533"/>
            <a:chExt cx="217800" cy="457617"/>
          </a:xfrm>
        </p:grpSpPr>
        <p:sp>
          <p:nvSpPr>
            <p:cNvPr id="237" name="Google Shape;237;p26"/>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38" name="Google Shape;238;p26"/>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39" name="Google Shape;239;p26"/>
          <p:cNvGrpSpPr/>
          <p:nvPr/>
        </p:nvGrpSpPr>
        <p:grpSpPr>
          <a:xfrm>
            <a:off x="7437988" y="4094572"/>
            <a:ext cx="88108" cy="184751"/>
            <a:chOff x="1269550" y="1559533"/>
            <a:chExt cx="221100" cy="463617"/>
          </a:xfrm>
        </p:grpSpPr>
        <p:sp>
          <p:nvSpPr>
            <p:cNvPr id="240" name="Google Shape;240;p26"/>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41" name="Google Shape;241;p26"/>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42" name="Google Shape;242;p26"/>
          <p:cNvGrpSpPr/>
          <p:nvPr/>
        </p:nvGrpSpPr>
        <p:grpSpPr>
          <a:xfrm>
            <a:off x="7538914" y="4094572"/>
            <a:ext cx="86793" cy="182360"/>
            <a:chOff x="1570140" y="1559533"/>
            <a:chExt cx="217800" cy="457617"/>
          </a:xfrm>
        </p:grpSpPr>
        <p:sp>
          <p:nvSpPr>
            <p:cNvPr id="243" name="Google Shape;243;p26"/>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44" name="Google Shape;244;p26"/>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45" name="Google Shape;245;p26"/>
          <p:cNvGrpSpPr/>
          <p:nvPr/>
        </p:nvGrpSpPr>
        <p:grpSpPr>
          <a:xfrm>
            <a:off x="7642924" y="4094572"/>
            <a:ext cx="88108" cy="184751"/>
            <a:chOff x="1269550" y="1559533"/>
            <a:chExt cx="221100" cy="463617"/>
          </a:xfrm>
        </p:grpSpPr>
        <p:sp>
          <p:nvSpPr>
            <p:cNvPr id="246" name="Google Shape;246;p26"/>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47" name="Google Shape;247;p26"/>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48" name="Google Shape;248;p26"/>
          <p:cNvGrpSpPr/>
          <p:nvPr/>
        </p:nvGrpSpPr>
        <p:grpSpPr>
          <a:xfrm>
            <a:off x="7743850" y="4094572"/>
            <a:ext cx="86793" cy="182360"/>
            <a:chOff x="1570140" y="1559533"/>
            <a:chExt cx="217800" cy="457617"/>
          </a:xfrm>
        </p:grpSpPr>
        <p:sp>
          <p:nvSpPr>
            <p:cNvPr id="249" name="Google Shape;249;p26"/>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50" name="Google Shape;250;p26"/>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51" name="Google Shape;251;p26"/>
          <p:cNvGrpSpPr/>
          <p:nvPr/>
        </p:nvGrpSpPr>
        <p:grpSpPr>
          <a:xfrm>
            <a:off x="7332653" y="3937135"/>
            <a:ext cx="88108" cy="184751"/>
            <a:chOff x="1269550" y="1606282"/>
            <a:chExt cx="221100" cy="463617"/>
          </a:xfrm>
        </p:grpSpPr>
        <p:sp>
          <p:nvSpPr>
            <p:cNvPr id="252" name="Google Shape;252;p26"/>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53" name="Google Shape;253;p26"/>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54" name="Google Shape;254;p26"/>
          <p:cNvGrpSpPr/>
          <p:nvPr/>
        </p:nvGrpSpPr>
        <p:grpSpPr>
          <a:xfrm>
            <a:off x="7433579" y="3937135"/>
            <a:ext cx="86793" cy="182360"/>
            <a:chOff x="1570140" y="1606282"/>
            <a:chExt cx="217800" cy="457617"/>
          </a:xfrm>
        </p:grpSpPr>
        <p:sp>
          <p:nvSpPr>
            <p:cNvPr id="255" name="Google Shape;255;p26"/>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56" name="Google Shape;256;p26"/>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57" name="Google Shape;257;p26"/>
          <p:cNvGrpSpPr/>
          <p:nvPr/>
        </p:nvGrpSpPr>
        <p:grpSpPr>
          <a:xfrm>
            <a:off x="7537590" y="3937135"/>
            <a:ext cx="88108" cy="184751"/>
            <a:chOff x="1269550" y="1606282"/>
            <a:chExt cx="221100" cy="463617"/>
          </a:xfrm>
        </p:grpSpPr>
        <p:sp>
          <p:nvSpPr>
            <p:cNvPr id="258" name="Google Shape;258;p26"/>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59" name="Google Shape;259;p26"/>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60" name="Google Shape;260;p26"/>
          <p:cNvGrpSpPr/>
          <p:nvPr/>
        </p:nvGrpSpPr>
        <p:grpSpPr>
          <a:xfrm>
            <a:off x="7638516" y="3937135"/>
            <a:ext cx="86793" cy="182360"/>
            <a:chOff x="1570140" y="1606282"/>
            <a:chExt cx="217800" cy="457617"/>
          </a:xfrm>
        </p:grpSpPr>
        <p:sp>
          <p:nvSpPr>
            <p:cNvPr id="261" name="Google Shape;261;p26"/>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62" name="Google Shape;262;p26"/>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63" name="Google Shape;263;p26"/>
          <p:cNvGrpSpPr/>
          <p:nvPr/>
        </p:nvGrpSpPr>
        <p:grpSpPr>
          <a:xfrm>
            <a:off x="7742526" y="3937135"/>
            <a:ext cx="88108" cy="184751"/>
            <a:chOff x="1269550" y="1606282"/>
            <a:chExt cx="221100" cy="463617"/>
          </a:xfrm>
        </p:grpSpPr>
        <p:sp>
          <p:nvSpPr>
            <p:cNvPr id="264" name="Google Shape;264;p26"/>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65" name="Google Shape;265;p26"/>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80CBC4"/>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sp>
        <p:nvSpPr>
          <p:cNvPr id="266" name="Google Shape;266;p26"/>
          <p:cNvSpPr/>
          <p:nvPr/>
        </p:nvSpPr>
        <p:spPr>
          <a:xfrm>
            <a:off x="7828256" y="4051160"/>
            <a:ext cx="555900" cy="2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pSp>
        <p:nvGrpSpPr>
          <p:cNvPr id="267" name="Google Shape;267;p26"/>
          <p:cNvGrpSpPr/>
          <p:nvPr/>
        </p:nvGrpSpPr>
        <p:grpSpPr>
          <a:xfrm>
            <a:off x="7858533" y="4094572"/>
            <a:ext cx="86793" cy="182360"/>
            <a:chOff x="1570140" y="1559533"/>
            <a:chExt cx="217800" cy="457617"/>
          </a:xfrm>
        </p:grpSpPr>
        <p:sp>
          <p:nvSpPr>
            <p:cNvPr id="268" name="Google Shape;268;p26"/>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69" name="Google Shape;269;p26"/>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70" name="Google Shape;270;p26"/>
          <p:cNvGrpSpPr/>
          <p:nvPr/>
        </p:nvGrpSpPr>
        <p:grpSpPr>
          <a:xfrm>
            <a:off x="7857209" y="3937135"/>
            <a:ext cx="88108" cy="184751"/>
            <a:chOff x="1269550" y="1606282"/>
            <a:chExt cx="221100" cy="463617"/>
          </a:xfrm>
        </p:grpSpPr>
        <p:sp>
          <p:nvSpPr>
            <p:cNvPr id="271" name="Google Shape;271;p26"/>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272" name="Google Shape;272;p26"/>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273" name="Google Shape;273;p26"/>
          <p:cNvGrpSpPr/>
          <p:nvPr/>
        </p:nvGrpSpPr>
        <p:grpSpPr>
          <a:xfrm>
            <a:off x="4573549" y="3942174"/>
            <a:ext cx="305463" cy="327300"/>
            <a:chOff x="2900200" y="2958150"/>
            <a:chExt cx="305463" cy="327300"/>
          </a:xfrm>
        </p:grpSpPr>
        <p:sp>
          <p:nvSpPr>
            <p:cNvPr id="274" name="Google Shape;274;p26"/>
            <p:cNvSpPr/>
            <p:nvPr/>
          </p:nvSpPr>
          <p:spPr>
            <a:xfrm>
              <a:off x="2900200"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6"/>
            <p:cNvSpPr/>
            <p:nvPr/>
          </p:nvSpPr>
          <p:spPr>
            <a:xfrm>
              <a:off x="3052963"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 name="Google Shape;276;p26"/>
          <p:cNvGrpSpPr/>
          <p:nvPr/>
        </p:nvGrpSpPr>
        <p:grpSpPr>
          <a:xfrm>
            <a:off x="6316449" y="3942174"/>
            <a:ext cx="305463" cy="327300"/>
            <a:chOff x="2900200" y="2958150"/>
            <a:chExt cx="305463" cy="327300"/>
          </a:xfrm>
        </p:grpSpPr>
        <p:sp>
          <p:nvSpPr>
            <p:cNvPr id="277" name="Google Shape;277;p26"/>
            <p:cNvSpPr/>
            <p:nvPr/>
          </p:nvSpPr>
          <p:spPr>
            <a:xfrm>
              <a:off x="2900200"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6"/>
            <p:cNvSpPr/>
            <p:nvPr/>
          </p:nvSpPr>
          <p:spPr>
            <a:xfrm>
              <a:off x="3052963"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26"/>
          <p:cNvSpPr/>
          <p:nvPr/>
        </p:nvSpPr>
        <p:spPr>
          <a:xfrm>
            <a:off x="514600" y="3706375"/>
            <a:ext cx="510600" cy="510600"/>
          </a:xfrm>
          <a:prstGeom prst="ellipse">
            <a:avLst/>
          </a:prstGeom>
          <a:solidFill>
            <a:srgbClr val="80CB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sz="1800">
              <a:latin typeface="Calibri"/>
              <a:ea typeface="Calibri"/>
              <a:cs typeface="Calibri"/>
              <a:sym typeface="Calibri"/>
            </a:endParaRPr>
          </a:p>
        </p:txBody>
      </p:sp>
      <p:sp>
        <p:nvSpPr>
          <p:cNvPr id="280" name="Google Shape;280;p26"/>
          <p:cNvSpPr/>
          <p:nvPr/>
        </p:nvSpPr>
        <p:spPr>
          <a:xfrm flipH="1" rot="10800000">
            <a:off x="636313" y="3852849"/>
            <a:ext cx="286226" cy="260001"/>
          </a:xfrm>
          <a:custGeom>
            <a:rect b="b" l="l" r="r" t="t"/>
            <a:pathLst>
              <a:path extrusionOk="0" h="1048" w="1155">
                <a:moveTo>
                  <a:pt x="0" y="1047"/>
                </a:moveTo>
                <a:lnTo>
                  <a:pt x="209" y="1047"/>
                </a:lnTo>
                <a:lnTo>
                  <a:pt x="209" y="421"/>
                </a:lnTo>
                <a:lnTo>
                  <a:pt x="0" y="421"/>
                </a:lnTo>
                <a:lnTo>
                  <a:pt x="0" y="1047"/>
                </a:lnTo>
                <a:close/>
                <a:moveTo>
                  <a:pt x="1152" y="472"/>
                </a:moveTo>
                <a:cubicBezTo>
                  <a:pt x="1152" y="415"/>
                  <a:pt x="1104" y="367"/>
                  <a:pt x="1047" y="367"/>
                </a:cubicBezTo>
                <a:lnTo>
                  <a:pt x="717" y="367"/>
                </a:lnTo>
                <a:lnTo>
                  <a:pt x="768" y="127"/>
                </a:lnTo>
                <a:lnTo>
                  <a:pt x="771" y="110"/>
                </a:lnTo>
                <a:cubicBezTo>
                  <a:pt x="771" y="88"/>
                  <a:pt x="762" y="68"/>
                  <a:pt x="748" y="54"/>
                </a:cubicBezTo>
                <a:lnTo>
                  <a:pt x="692" y="0"/>
                </a:lnTo>
                <a:lnTo>
                  <a:pt x="347" y="345"/>
                </a:lnTo>
                <a:cubicBezTo>
                  <a:pt x="327" y="364"/>
                  <a:pt x="316" y="390"/>
                  <a:pt x="316" y="418"/>
                </a:cubicBezTo>
                <a:lnTo>
                  <a:pt x="316" y="940"/>
                </a:lnTo>
                <a:cubicBezTo>
                  <a:pt x="316" y="997"/>
                  <a:pt x="364" y="1045"/>
                  <a:pt x="421" y="1045"/>
                </a:cubicBezTo>
                <a:lnTo>
                  <a:pt x="892" y="1045"/>
                </a:lnTo>
                <a:cubicBezTo>
                  <a:pt x="934" y="1045"/>
                  <a:pt x="974" y="1019"/>
                  <a:pt x="988" y="980"/>
                </a:cubicBezTo>
                <a:lnTo>
                  <a:pt x="1146" y="610"/>
                </a:lnTo>
                <a:cubicBezTo>
                  <a:pt x="1152" y="599"/>
                  <a:pt x="1154" y="585"/>
                  <a:pt x="1154" y="570"/>
                </a:cubicBezTo>
                <a:lnTo>
                  <a:pt x="1154" y="472"/>
                </a:lnTo>
                <a:lnTo>
                  <a:pt x="1154" y="472"/>
                </a:lnTo>
                <a:lnTo>
                  <a:pt x="1152" y="47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81" name="Google Shape;281;p26"/>
          <p:cNvSpPr/>
          <p:nvPr/>
        </p:nvSpPr>
        <p:spPr>
          <a:xfrm rot="5400000">
            <a:off x="1471600" y="1276250"/>
            <a:ext cx="680400" cy="2289600"/>
          </a:xfrm>
          <a:prstGeom prst="round2SameRect">
            <a:avLst>
              <a:gd fmla="val 16667" name="adj1"/>
              <a:gd fmla="val 0" name="adj2"/>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82" name="Google Shape;282;p26"/>
          <p:cNvSpPr txBox="1"/>
          <p:nvPr/>
        </p:nvSpPr>
        <p:spPr>
          <a:xfrm>
            <a:off x="1013500" y="2105400"/>
            <a:ext cx="1678200" cy="65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GB" sz="1300">
                <a:solidFill>
                  <a:srgbClr val="5F6368"/>
                </a:solidFill>
                <a:latin typeface="Google Sans"/>
                <a:ea typeface="Google Sans"/>
                <a:cs typeface="Google Sans"/>
                <a:sym typeface="Google Sans"/>
              </a:rPr>
              <a:t>Average B2B company</a:t>
            </a:r>
            <a:endParaRPr sz="1300">
              <a:solidFill>
                <a:srgbClr val="5F6368"/>
              </a:solidFill>
              <a:latin typeface="Google Sans"/>
              <a:ea typeface="Google Sans"/>
              <a:cs typeface="Google Sans"/>
              <a:sym typeface="Google Sans"/>
            </a:endParaRPr>
          </a:p>
        </p:txBody>
      </p:sp>
      <p:sp>
        <p:nvSpPr>
          <p:cNvPr id="283" name="Google Shape;283;p26"/>
          <p:cNvSpPr/>
          <p:nvPr/>
        </p:nvSpPr>
        <p:spPr>
          <a:xfrm>
            <a:off x="4500200" y="2227650"/>
            <a:ext cx="343800" cy="343800"/>
          </a:xfrm>
          <a:prstGeom prst="ellipse">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284" name="Google Shape;284;p26"/>
          <p:cNvGrpSpPr/>
          <p:nvPr/>
        </p:nvGrpSpPr>
        <p:grpSpPr>
          <a:xfrm>
            <a:off x="4623826" y="2319963"/>
            <a:ext cx="96546" cy="159167"/>
            <a:chOff x="2384824" y="3322926"/>
            <a:chExt cx="56400" cy="92550"/>
          </a:xfrm>
        </p:grpSpPr>
        <p:sp>
          <p:nvSpPr>
            <p:cNvPr id="285" name="Google Shape;285;p26"/>
            <p:cNvSpPr/>
            <p:nvPr/>
          </p:nvSpPr>
          <p:spPr>
            <a:xfrm rot="-2648694">
              <a:off x="2405917" y="3318307"/>
              <a:ext cx="14214" cy="65337"/>
            </a:xfrm>
            <a:prstGeom prst="rect">
              <a:avLst/>
            </a:prstGeom>
            <a:solidFill>
              <a:srgbClr val="9AA0A6"/>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sp>
          <p:nvSpPr>
            <p:cNvPr id="286" name="Google Shape;286;p26"/>
            <p:cNvSpPr/>
            <p:nvPr/>
          </p:nvSpPr>
          <p:spPr>
            <a:xfrm rot="-8048694">
              <a:off x="2405917" y="3354607"/>
              <a:ext cx="14214" cy="65337"/>
            </a:xfrm>
            <a:prstGeom prst="rect">
              <a:avLst/>
            </a:prstGeom>
            <a:solidFill>
              <a:srgbClr val="9AA0A6"/>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grpSp>
      <p:sp>
        <p:nvSpPr>
          <p:cNvPr id="287" name="Google Shape;287;p26"/>
          <p:cNvSpPr txBox="1"/>
          <p:nvPr/>
        </p:nvSpPr>
        <p:spPr>
          <a:xfrm>
            <a:off x="3335355" y="2009109"/>
            <a:ext cx="936300" cy="47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GB" sz="2600">
                <a:solidFill>
                  <a:srgbClr val="5F6368"/>
                </a:solidFill>
                <a:latin typeface="Google Sans"/>
                <a:ea typeface="Google Sans"/>
                <a:cs typeface="Google Sans"/>
                <a:sym typeface="Google Sans"/>
              </a:rPr>
              <a:t>100</a:t>
            </a:r>
            <a:endParaRPr b="1" sz="2600">
              <a:solidFill>
                <a:srgbClr val="5F6368"/>
              </a:solidFill>
              <a:latin typeface="Google Sans"/>
              <a:ea typeface="Google Sans"/>
              <a:cs typeface="Google Sans"/>
              <a:sym typeface="Google Sans"/>
            </a:endParaRPr>
          </a:p>
          <a:p>
            <a:pPr indent="0" lvl="0" marL="0" rtl="0" algn="l">
              <a:lnSpc>
                <a:spcPct val="100000"/>
              </a:lnSpc>
              <a:spcBef>
                <a:spcPts val="0"/>
              </a:spcBef>
              <a:spcAft>
                <a:spcPts val="0"/>
              </a:spcAft>
              <a:buClr>
                <a:srgbClr val="000000"/>
              </a:buClr>
              <a:buSzPts val="1100"/>
              <a:buFont typeface="Arial"/>
              <a:buNone/>
            </a:pPr>
            <a:r>
              <a:rPr lang="en-GB" sz="1300">
                <a:solidFill>
                  <a:srgbClr val="5F6368"/>
                </a:solidFill>
                <a:latin typeface="Google Sans"/>
                <a:ea typeface="Google Sans"/>
                <a:cs typeface="Google Sans"/>
                <a:sym typeface="Google Sans"/>
              </a:rPr>
              <a:t>Leads</a:t>
            </a:r>
            <a:endParaRPr sz="1300">
              <a:solidFill>
                <a:srgbClr val="5F6368"/>
              </a:solidFill>
              <a:latin typeface="Google Sans"/>
              <a:ea typeface="Google Sans"/>
              <a:cs typeface="Google Sans"/>
              <a:sym typeface="Google Sans"/>
            </a:endParaRPr>
          </a:p>
        </p:txBody>
      </p:sp>
      <p:sp>
        <p:nvSpPr>
          <p:cNvPr id="288" name="Google Shape;288;p26"/>
          <p:cNvSpPr/>
          <p:nvPr/>
        </p:nvSpPr>
        <p:spPr>
          <a:xfrm>
            <a:off x="6252800" y="2227650"/>
            <a:ext cx="343800" cy="343800"/>
          </a:xfrm>
          <a:prstGeom prst="ellipse">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289" name="Google Shape;289;p26"/>
          <p:cNvGrpSpPr/>
          <p:nvPr/>
        </p:nvGrpSpPr>
        <p:grpSpPr>
          <a:xfrm>
            <a:off x="6376426" y="2319963"/>
            <a:ext cx="96546" cy="159167"/>
            <a:chOff x="2384824" y="3322926"/>
            <a:chExt cx="56400" cy="92550"/>
          </a:xfrm>
        </p:grpSpPr>
        <p:sp>
          <p:nvSpPr>
            <p:cNvPr id="290" name="Google Shape;290;p26"/>
            <p:cNvSpPr/>
            <p:nvPr/>
          </p:nvSpPr>
          <p:spPr>
            <a:xfrm rot="-2648694">
              <a:off x="2405917" y="3318307"/>
              <a:ext cx="14214" cy="65337"/>
            </a:xfrm>
            <a:prstGeom prst="rect">
              <a:avLst/>
            </a:prstGeom>
            <a:solidFill>
              <a:srgbClr val="9AA0A6"/>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sp>
          <p:nvSpPr>
            <p:cNvPr id="291" name="Google Shape;291;p26"/>
            <p:cNvSpPr/>
            <p:nvPr/>
          </p:nvSpPr>
          <p:spPr>
            <a:xfrm rot="-8048694">
              <a:off x="2405917" y="3354607"/>
              <a:ext cx="14214" cy="65337"/>
            </a:xfrm>
            <a:prstGeom prst="rect">
              <a:avLst/>
            </a:prstGeom>
            <a:solidFill>
              <a:srgbClr val="9AA0A6"/>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grpSp>
      <p:sp>
        <p:nvSpPr>
          <p:cNvPr id="292" name="Google Shape;292;p26"/>
          <p:cNvSpPr txBox="1"/>
          <p:nvPr/>
        </p:nvSpPr>
        <p:spPr>
          <a:xfrm>
            <a:off x="5316555" y="2009109"/>
            <a:ext cx="936300" cy="47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GB" sz="2600">
                <a:solidFill>
                  <a:srgbClr val="5F6368"/>
                </a:solidFill>
                <a:latin typeface="Google Sans"/>
                <a:ea typeface="Google Sans"/>
                <a:cs typeface="Google Sans"/>
                <a:sym typeface="Google Sans"/>
              </a:rPr>
              <a:t>40</a:t>
            </a:r>
            <a:endParaRPr b="1" sz="2600">
              <a:solidFill>
                <a:srgbClr val="5F6368"/>
              </a:solidFill>
              <a:latin typeface="Google Sans"/>
              <a:ea typeface="Google Sans"/>
              <a:cs typeface="Google Sans"/>
              <a:sym typeface="Google Sans"/>
            </a:endParaRPr>
          </a:p>
          <a:p>
            <a:pPr indent="0" lvl="0" marL="0" rtl="0" algn="l">
              <a:lnSpc>
                <a:spcPct val="100000"/>
              </a:lnSpc>
              <a:spcBef>
                <a:spcPts val="0"/>
              </a:spcBef>
              <a:spcAft>
                <a:spcPts val="0"/>
              </a:spcAft>
              <a:buClr>
                <a:srgbClr val="000000"/>
              </a:buClr>
              <a:buSzPts val="1100"/>
              <a:buFont typeface="Arial"/>
              <a:buNone/>
            </a:pPr>
            <a:r>
              <a:rPr lang="en-GB" sz="1300">
                <a:solidFill>
                  <a:srgbClr val="5F6368"/>
                </a:solidFill>
                <a:latin typeface="Google Sans"/>
                <a:ea typeface="Google Sans"/>
                <a:cs typeface="Google Sans"/>
                <a:sym typeface="Google Sans"/>
              </a:rPr>
              <a:t>Qualified Leads</a:t>
            </a:r>
            <a:endParaRPr sz="1300">
              <a:solidFill>
                <a:srgbClr val="5F6368"/>
              </a:solidFill>
              <a:latin typeface="Google Sans"/>
              <a:ea typeface="Google Sans"/>
              <a:cs typeface="Google Sans"/>
              <a:sym typeface="Google Sans"/>
            </a:endParaRPr>
          </a:p>
        </p:txBody>
      </p:sp>
      <p:sp>
        <p:nvSpPr>
          <p:cNvPr id="293" name="Google Shape;293;p26"/>
          <p:cNvSpPr/>
          <p:nvPr/>
        </p:nvSpPr>
        <p:spPr>
          <a:xfrm>
            <a:off x="7040400" y="1970000"/>
            <a:ext cx="936300" cy="936300"/>
          </a:xfrm>
          <a:prstGeom prst="roundRect">
            <a:avLst>
              <a:gd fmla="val 10202" name="adj"/>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294" name="Google Shape;294;p26"/>
          <p:cNvSpPr txBox="1"/>
          <p:nvPr/>
        </p:nvSpPr>
        <p:spPr>
          <a:xfrm>
            <a:off x="6943750" y="1935800"/>
            <a:ext cx="1123200" cy="476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100"/>
              <a:buFont typeface="Arial"/>
              <a:buNone/>
            </a:pPr>
            <a:r>
              <a:rPr lang="en-GB" sz="3600">
                <a:solidFill>
                  <a:srgbClr val="5F6368"/>
                </a:solidFill>
                <a:latin typeface="Google Sans"/>
                <a:ea typeface="Google Sans"/>
                <a:cs typeface="Google Sans"/>
                <a:sym typeface="Google Sans"/>
              </a:rPr>
              <a:t>10</a:t>
            </a:r>
            <a:endParaRPr sz="3600">
              <a:solidFill>
                <a:srgbClr val="5F6368"/>
              </a:solidFill>
              <a:latin typeface="Google Sans"/>
              <a:ea typeface="Google Sans"/>
              <a:cs typeface="Google Sans"/>
              <a:sym typeface="Google Sans"/>
            </a:endParaRPr>
          </a:p>
          <a:p>
            <a:pPr indent="0" lvl="0" marL="0" rtl="0" algn="ctr">
              <a:lnSpc>
                <a:spcPct val="100000"/>
              </a:lnSpc>
              <a:spcBef>
                <a:spcPts val="0"/>
              </a:spcBef>
              <a:spcAft>
                <a:spcPts val="0"/>
              </a:spcAft>
              <a:buClr>
                <a:srgbClr val="000000"/>
              </a:buClr>
              <a:buSzPts val="1100"/>
              <a:buFont typeface="Arial"/>
              <a:buNone/>
            </a:pPr>
            <a:r>
              <a:rPr lang="en-GB" sz="1300">
                <a:solidFill>
                  <a:srgbClr val="5F6368"/>
                </a:solidFill>
                <a:latin typeface="Google Sans"/>
                <a:ea typeface="Google Sans"/>
                <a:cs typeface="Google Sans"/>
                <a:sym typeface="Google Sans"/>
              </a:rPr>
              <a:t>Sales</a:t>
            </a:r>
            <a:endParaRPr sz="1300">
              <a:solidFill>
                <a:srgbClr val="5F6368"/>
              </a:solidFill>
              <a:latin typeface="Google Sans"/>
              <a:ea typeface="Google Sans"/>
              <a:cs typeface="Google Sans"/>
              <a:sym typeface="Google Sans"/>
            </a:endParaRPr>
          </a:p>
        </p:txBody>
      </p:sp>
      <p:sp>
        <p:nvSpPr>
          <p:cNvPr id="295" name="Google Shape;295;p26"/>
          <p:cNvSpPr txBox="1"/>
          <p:nvPr/>
        </p:nvSpPr>
        <p:spPr>
          <a:xfrm>
            <a:off x="354179" y="587750"/>
            <a:ext cx="8248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Google Sans"/>
                <a:ea typeface="Google Sans"/>
                <a:cs typeface="Google Sans"/>
                <a:sym typeface="Google Sans"/>
              </a:rPr>
              <a:t>Let’s start the</a:t>
            </a:r>
            <a:r>
              <a:rPr lang="en-GB" sz="2400">
                <a:solidFill>
                  <a:schemeClr val="dk1"/>
                </a:solidFill>
                <a:latin typeface="Google Sans"/>
                <a:ea typeface="Google Sans"/>
                <a:cs typeface="Google Sans"/>
                <a:sym typeface="Google Sans"/>
              </a:rPr>
              <a:t> most common mistake </a:t>
            </a:r>
            <a:r>
              <a:rPr lang="en-GB" sz="2400">
                <a:latin typeface="Google Sans"/>
                <a:ea typeface="Google Sans"/>
                <a:cs typeface="Google Sans"/>
                <a:sym typeface="Google Sans"/>
              </a:rPr>
              <a:t>we see today </a:t>
            </a:r>
            <a:endParaRPr sz="2400">
              <a:solidFill>
                <a:srgbClr val="3C4043"/>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7"/>
          <p:cNvSpPr txBox="1"/>
          <p:nvPr/>
        </p:nvSpPr>
        <p:spPr>
          <a:xfrm>
            <a:off x="354179" y="470325"/>
            <a:ext cx="8248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Google Sans"/>
                <a:ea typeface="Google Sans"/>
                <a:cs typeface="Google Sans"/>
                <a:sym typeface="Google Sans"/>
              </a:rPr>
              <a:t>Let’s try that again  </a:t>
            </a:r>
            <a:r>
              <a:rPr lang="en-GB" sz="2400">
                <a:solidFill>
                  <a:schemeClr val="dk1"/>
                </a:solidFill>
                <a:latin typeface="Google Sans"/>
                <a:ea typeface="Google Sans"/>
                <a:cs typeface="Google Sans"/>
                <a:sym typeface="Google Sans"/>
              </a:rPr>
              <a:t>focusing on quality </a:t>
            </a:r>
            <a:endParaRPr sz="2400">
              <a:solidFill>
                <a:srgbClr val="3C4043"/>
              </a:solidFill>
              <a:latin typeface="Google Sans"/>
              <a:ea typeface="Google Sans"/>
              <a:cs typeface="Google Sans"/>
              <a:sym typeface="Google Sans"/>
            </a:endParaRPr>
          </a:p>
        </p:txBody>
      </p:sp>
      <p:sp>
        <p:nvSpPr>
          <p:cNvPr id="301" name="Google Shape;301;p27"/>
          <p:cNvSpPr txBox="1"/>
          <p:nvPr/>
        </p:nvSpPr>
        <p:spPr>
          <a:xfrm>
            <a:off x="2806275" y="3127963"/>
            <a:ext cx="1387500" cy="608100"/>
          </a:xfrm>
          <a:prstGeom prst="rect">
            <a:avLst/>
          </a:prstGeom>
          <a:noFill/>
          <a:ln>
            <a:noFill/>
          </a:ln>
        </p:spPr>
        <p:txBody>
          <a:bodyPr anchorCtr="0" anchor="t" bIns="91425" lIns="91425" spcFirstLastPara="1" rIns="91425" wrap="square" tIns="91425">
            <a:noAutofit/>
          </a:bodyPr>
          <a:lstStyle/>
          <a:p>
            <a:pPr indent="0" lvl="0" marL="0" rtl="0" algn="ctr">
              <a:spcBef>
                <a:spcPts val="200"/>
              </a:spcBef>
              <a:spcAft>
                <a:spcPts val="0"/>
              </a:spcAft>
              <a:buNone/>
            </a:pPr>
            <a:r>
              <a:rPr lang="en-GB" sz="1200">
                <a:solidFill>
                  <a:srgbClr val="008F7C"/>
                </a:solidFill>
                <a:latin typeface="Google Sans Medium"/>
                <a:ea typeface="Google Sans Medium"/>
                <a:cs typeface="Google Sans Medium"/>
                <a:sym typeface="Google Sans Medium"/>
              </a:rPr>
              <a:t>Some good quality leads</a:t>
            </a:r>
            <a:endParaRPr sz="1200">
              <a:solidFill>
                <a:srgbClr val="008F7C"/>
              </a:solidFill>
              <a:latin typeface="Google Sans Medium"/>
              <a:ea typeface="Google Sans Medium"/>
              <a:cs typeface="Google Sans Medium"/>
              <a:sym typeface="Google Sans Medium"/>
            </a:endParaRPr>
          </a:p>
        </p:txBody>
      </p:sp>
      <p:sp>
        <p:nvSpPr>
          <p:cNvPr id="302" name="Google Shape;302;p27"/>
          <p:cNvSpPr txBox="1"/>
          <p:nvPr/>
        </p:nvSpPr>
        <p:spPr>
          <a:xfrm>
            <a:off x="4749625" y="3127964"/>
            <a:ext cx="1387500" cy="608100"/>
          </a:xfrm>
          <a:prstGeom prst="rect">
            <a:avLst/>
          </a:prstGeom>
          <a:noFill/>
          <a:ln>
            <a:noFill/>
          </a:ln>
        </p:spPr>
        <p:txBody>
          <a:bodyPr anchorCtr="0" anchor="t" bIns="91425" lIns="91425" spcFirstLastPara="1" rIns="91425" wrap="square" tIns="91425">
            <a:noAutofit/>
          </a:bodyPr>
          <a:lstStyle/>
          <a:p>
            <a:pPr indent="0" lvl="0" marL="0" rtl="0" algn="ctr">
              <a:spcBef>
                <a:spcPts val="200"/>
              </a:spcBef>
              <a:spcAft>
                <a:spcPts val="0"/>
              </a:spcAft>
              <a:buNone/>
            </a:pPr>
            <a:r>
              <a:rPr lang="en-GB" sz="1200">
                <a:solidFill>
                  <a:srgbClr val="008F7C"/>
                </a:solidFill>
                <a:latin typeface="Google Sans Medium"/>
                <a:ea typeface="Google Sans Medium"/>
                <a:cs typeface="Google Sans Medium"/>
                <a:sym typeface="Google Sans Medium"/>
              </a:rPr>
              <a:t>Increase volume</a:t>
            </a:r>
            <a:endParaRPr sz="1200">
              <a:solidFill>
                <a:srgbClr val="008F7C"/>
              </a:solidFill>
              <a:latin typeface="Google Sans Medium"/>
              <a:ea typeface="Google Sans Medium"/>
              <a:cs typeface="Google Sans Medium"/>
              <a:sym typeface="Google Sans Medium"/>
            </a:endParaRPr>
          </a:p>
        </p:txBody>
      </p:sp>
      <p:sp>
        <p:nvSpPr>
          <p:cNvPr id="303" name="Google Shape;303;p27"/>
          <p:cNvSpPr txBox="1"/>
          <p:nvPr/>
        </p:nvSpPr>
        <p:spPr>
          <a:xfrm>
            <a:off x="6692975" y="3127964"/>
            <a:ext cx="1387500" cy="608100"/>
          </a:xfrm>
          <a:prstGeom prst="rect">
            <a:avLst/>
          </a:prstGeom>
          <a:noFill/>
          <a:ln>
            <a:noFill/>
          </a:ln>
        </p:spPr>
        <p:txBody>
          <a:bodyPr anchorCtr="0" anchor="t" bIns="91425" lIns="91425" spcFirstLastPara="1" rIns="91425" wrap="square" tIns="91425">
            <a:noAutofit/>
          </a:bodyPr>
          <a:lstStyle/>
          <a:p>
            <a:pPr indent="0" lvl="0" marL="0" rtl="0" algn="ctr">
              <a:spcBef>
                <a:spcPts val="200"/>
              </a:spcBef>
              <a:spcAft>
                <a:spcPts val="0"/>
              </a:spcAft>
              <a:buNone/>
            </a:pPr>
            <a:r>
              <a:rPr lang="en-GB" sz="1200">
                <a:solidFill>
                  <a:srgbClr val="008F7C"/>
                </a:solidFill>
                <a:latin typeface="Google Sans Medium"/>
                <a:ea typeface="Google Sans Medium"/>
                <a:cs typeface="Google Sans Medium"/>
                <a:sym typeface="Google Sans Medium"/>
              </a:rPr>
              <a:t>More good quality leads</a:t>
            </a:r>
            <a:endParaRPr sz="1200">
              <a:solidFill>
                <a:srgbClr val="008F7C"/>
              </a:solidFill>
              <a:latin typeface="Google Sans Medium"/>
              <a:ea typeface="Google Sans Medium"/>
              <a:cs typeface="Google Sans Medium"/>
              <a:sym typeface="Google Sans Medium"/>
            </a:endParaRPr>
          </a:p>
        </p:txBody>
      </p:sp>
      <p:sp>
        <p:nvSpPr>
          <p:cNvPr id="304" name="Google Shape;304;p27"/>
          <p:cNvSpPr/>
          <p:nvPr/>
        </p:nvSpPr>
        <p:spPr>
          <a:xfrm>
            <a:off x="3222063" y="3682148"/>
            <a:ext cx="555900" cy="2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pSp>
        <p:nvGrpSpPr>
          <p:cNvPr id="305" name="Google Shape;305;p27"/>
          <p:cNvGrpSpPr/>
          <p:nvPr/>
        </p:nvGrpSpPr>
        <p:grpSpPr>
          <a:xfrm>
            <a:off x="3252340" y="3725559"/>
            <a:ext cx="86793" cy="182360"/>
            <a:chOff x="1570140" y="1559533"/>
            <a:chExt cx="217800" cy="457617"/>
          </a:xfrm>
        </p:grpSpPr>
        <p:sp>
          <p:nvSpPr>
            <p:cNvPr id="306" name="Google Shape;306;p27"/>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07" name="Google Shape;307;p27"/>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08" name="Google Shape;308;p27"/>
          <p:cNvGrpSpPr/>
          <p:nvPr/>
        </p:nvGrpSpPr>
        <p:grpSpPr>
          <a:xfrm>
            <a:off x="3356350" y="3725559"/>
            <a:ext cx="88108" cy="184751"/>
            <a:chOff x="1269550" y="1559533"/>
            <a:chExt cx="221100" cy="463617"/>
          </a:xfrm>
        </p:grpSpPr>
        <p:sp>
          <p:nvSpPr>
            <p:cNvPr id="309" name="Google Shape;309;p27"/>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10" name="Google Shape;310;p27"/>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11" name="Google Shape;311;p27"/>
          <p:cNvGrpSpPr/>
          <p:nvPr/>
        </p:nvGrpSpPr>
        <p:grpSpPr>
          <a:xfrm>
            <a:off x="3457276" y="3725559"/>
            <a:ext cx="86793" cy="182360"/>
            <a:chOff x="1570140" y="1559533"/>
            <a:chExt cx="217800" cy="457617"/>
          </a:xfrm>
        </p:grpSpPr>
        <p:sp>
          <p:nvSpPr>
            <p:cNvPr id="312" name="Google Shape;312;p27"/>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13" name="Google Shape;313;p27"/>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14" name="Google Shape;314;p27"/>
          <p:cNvGrpSpPr/>
          <p:nvPr/>
        </p:nvGrpSpPr>
        <p:grpSpPr>
          <a:xfrm>
            <a:off x="3561287" y="3725559"/>
            <a:ext cx="88108" cy="184751"/>
            <a:chOff x="1269550" y="1559533"/>
            <a:chExt cx="221100" cy="463617"/>
          </a:xfrm>
        </p:grpSpPr>
        <p:sp>
          <p:nvSpPr>
            <p:cNvPr id="315" name="Google Shape;315;p27"/>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16" name="Google Shape;316;p27"/>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17" name="Google Shape;317;p27"/>
          <p:cNvGrpSpPr/>
          <p:nvPr/>
        </p:nvGrpSpPr>
        <p:grpSpPr>
          <a:xfrm>
            <a:off x="3662213" y="3725559"/>
            <a:ext cx="86793" cy="182360"/>
            <a:chOff x="1570140" y="1559533"/>
            <a:chExt cx="217800" cy="457617"/>
          </a:xfrm>
        </p:grpSpPr>
        <p:sp>
          <p:nvSpPr>
            <p:cNvPr id="318" name="Google Shape;318;p27"/>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19" name="Google Shape;319;p27"/>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20" name="Google Shape;320;p27"/>
          <p:cNvGrpSpPr/>
          <p:nvPr/>
        </p:nvGrpSpPr>
        <p:grpSpPr>
          <a:xfrm>
            <a:off x="3251016" y="3949123"/>
            <a:ext cx="88108" cy="184751"/>
            <a:chOff x="1269550" y="1606282"/>
            <a:chExt cx="221100" cy="463617"/>
          </a:xfrm>
        </p:grpSpPr>
        <p:sp>
          <p:nvSpPr>
            <p:cNvPr id="321" name="Google Shape;321;p27"/>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22" name="Google Shape;322;p27"/>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23" name="Google Shape;323;p27"/>
          <p:cNvGrpSpPr/>
          <p:nvPr/>
        </p:nvGrpSpPr>
        <p:grpSpPr>
          <a:xfrm>
            <a:off x="3351942" y="3949123"/>
            <a:ext cx="86793" cy="182360"/>
            <a:chOff x="1570140" y="1606282"/>
            <a:chExt cx="217800" cy="457617"/>
          </a:xfrm>
        </p:grpSpPr>
        <p:sp>
          <p:nvSpPr>
            <p:cNvPr id="324" name="Google Shape;324;p27"/>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25" name="Google Shape;325;p27"/>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26" name="Google Shape;326;p27"/>
          <p:cNvGrpSpPr/>
          <p:nvPr/>
        </p:nvGrpSpPr>
        <p:grpSpPr>
          <a:xfrm>
            <a:off x="3455952" y="3949123"/>
            <a:ext cx="88108" cy="184751"/>
            <a:chOff x="1269550" y="1606282"/>
            <a:chExt cx="221100" cy="463617"/>
          </a:xfrm>
        </p:grpSpPr>
        <p:sp>
          <p:nvSpPr>
            <p:cNvPr id="327" name="Google Shape;327;p27"/>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28" name="Google Shape;328;p27"/>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29" name="Google Shape;329;p27"/>
          <p:cNvGrpSpPr/>
          <p:nvPr/>
        </p:nvGrpSpPr>
        <p:grpSpPr>
          <a:xfrm>
            <a:off x="3556878" y="3949123"/>
            <a:ext cx="86793" cy="182360"/>
            <a:chOff x="1570140" y="1606282"/>
            <a:chExt cx="217800" cy="457617"/>
          </a:xfrm>
        </p:grpSpPr>
        <p:sp>
          <p:nvSpPr>
            <p:cNvPr id="330" name="Google Shape;330;p27"/>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31" name="Google Shape;331;p27"/>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32" name="Google Shape;332;p27"/>
          <p:cNvGrpSpPr/>
          <p:nvPr/>
        </p:nvGrpSpPr>
        <p:grpSpPr>
          <a:xfrm>
            <a:off x="3660889" y="3949123"/>
            <a:ext cx="88108" cy="184751"/>
            <a:chOff x="1269550" y="1606282"/>
            <a:chExt cx="221100" cy="463617"/>
          </a:xfrm>
        </p:grpSpPr>
        <p:sp>
          <p:nvSpPr>
            <p:cNvPr id="333" name="Google Shape;333;p27"/>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34" name="Google Shape;334;p27"/>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pic>
        <p:nvPicPr>
          <p:cNvPr id="335" name="Google Shape;335;p27"/>
          <p:cNvPicPr preferRelativeResize="0"/>
          <p:nvPr/>
        </p:nvPicPr>
        <p:blipFill>
          <a:blip r:embed="rId3">
            <a:alphaModFix/>
          </a:blip>
          <a:stretch>
            <a:fillRect/>
          </a:stretch>
        </p:blipFill>
        <p:spPr>
          <a:xfrm>
            <a:off x="5245704" y="3777207"/>
            <a:ext cx="395355" cy="261588"/>
          </a:xfrm>
          <a:prstGeom prst="rect">
            <a:avLst/>
          </a:prstGeom>
          <a:noFill/>
          <a:ln>
            <a:noFill/>
          </a:ln>
        </p:spPr>
      </p:pic>
      <p:sp>
        <p:nvSpPr>
          <p:cNvPr id="336" name="Google Shape;336;p27"/>
          <p:cNvSpPr/>
          <p:nvPr/>
        </p:nvSpPr>
        <p:spPr>
          <a:xfrm>
            <a:off x="6846500" y="3682148"/>
            <a:ext cx="555900" cy="2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pSp>
        <p:nvGrpSpPr>
          <p:cNvPr id="337" name="Google Shape;337;p27"/>
          <p:cNvGrpSpPr/>
          <p:nvPr/>
        </p:nvGrpSpPr>
        <p:grpSpPr>
          <a:xfrm>
            <a:off x="6876777" y="3725559"/>
            <a:ext cx="86793" cy="182360"/>
            <a:chOff x="1570140" y="1559533"/>
            <a:chExt cx="217800" cy="457617"/>
          </a:xfrm>
        </p:grpSpPr>
        <p:sp>
          <p:nvSpPr>
            <p:cNvPr id="338" name="Google Shape;338;p27"/>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39" name="Google Shape;339;p27"/>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40" name="Google Shape;340;p27"/>
          <p:cNvGrpSpPr/>
          <p:nvPr/>
        </p:nvGrpSpPr>
        <p:grpSpPr>
          <a:xfrm>
            <a:off x="6980788" y="3725559"/>
            <a:ext cx="88108" cy="184751"/>
            <a:chOff x="1269550" y="1559533"/>
            <a:chExt cx="221100" cy="463617"/>
          </a:xfrm>
        </p:grpSpPr>
        <p:sp>
          <p:nvSpPr>
            <p:cNvPr id="341" name="Google Shape;341;p27"/>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42" name="Google Shape;342;p27"/>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43" name="Google Shape;343;p27"/>
          <p:cNvGrpSpPr/>
          <p:nvPr/>
        </p:nvGrpSpPr>
        <p:grpSpPr>
          <a:xfrm>
            <a:off x="7081714" y="3725559"/>
            <a:ext cx="86793" cy="182360"/>
            <a:chOff x="1570140" y="1559533"/>
            <a:chExt cx="217800" cy="457617"/>
          </a:xfrm>
        </p:grpSpPr>
        <p:sp>
          <p:nvSpPr>
            <p:cNvPr id="344" name="Google Shape;344;p27"/>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45" name="Google Shape;345;p27"/>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46" name="Google Shape;346;p27"/>
          <p:cNvGrpSpPr/>
          <p:nvPr/>
        </p:nvGrpSpPr>
        <p:grpSpPr>
          <a:xfrm>
            <a:off x="7185724" y="3725559"/>
            <a:ext cx="88108" cy="184751"/>
            <a:chOff x="1269550" y="1559533"/>
            <a:chExt cx="221100" cy="463617"/>
          </a:xfrm>
        </p:grpSpPr>
        <p:sp>
          <p:nvSpPr>
            <p:cNvPr id="347" name="Google Shape;347;p27"/>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48" name="Google Shape;348;p27"/>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49" name="Google Shape;349;p27"/>
          <p:cNvGrpSpPr/>
          <p:nvPr/>
        </p:nvGrpSpPr>
        <p:grpSpPr>
          <a:xfrm>
            <a:off x="7286650" y="3725559"/>
            <a:ext cx="86793" cy="182360"/>
            <a:chOff x="1570140" y="1559533"/>
            <a:chExt cx="217800" cy="457617"/>
          </a:xfrm>
        </p:grpSpPr>
        <p:sp>
          <p:nvSpPr>
            <p:cNvPr id="350" name="Google Shape;350;p27"/>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51" name="Google Shape;351;p27"/>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52" name="Google Shape;352;p27"/>
          <p:cNvGrpSpPr/>
          <p:nvPr/>
        </p:nvGrpSpPr>
        <p:grpSpPr>
          <a:xfrm>
            <a:off x="6875453" y="3949123"/>
            <a:ext cx="88108" cy="184751"/>
            <a:chOff x="1269550" y="1606282"/>
            <a:chExt cx="221100" cy="463617"/>
          </a:xfrm>
        </p:grpSpPr>
        <p:sp>
          <p:nvSpPr>
            <p:cNvPr id="353" name="Google Shape;353;p27"/>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54" name="Google Shape;354;p27"/>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55" name="Google Shape;355;p27"/>
          <p:cNvGrpSpPr/>
          <p:nvPr/>
        </p:nvGrpSpPr>
        <p:grpSpPr>
          <a:xfrm>
            <a:off x="6976379" y="3949123"/>
            <a:ext cx="86793" cy="182360"/>
            <a:chOff x="1570140" y="1606282"/>
            <a:chExt cx="217800" cy="457617"/>
          </a:xfrm>
        </p:grpSpPr>
        <p:sp>
          <p:nvSpPr>
            <p:cNvPr id="356" name="Google Shape;356;p27"/>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57" name="Google Shape;357;p27"/>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58" name="Google Shape;358;p27"/>
          <p:cNvGrpSpPr/>
          <p:nvPr/>
        </p:nvGrpSpPr>
        <p:grpSpPr>
          <a:xfrm>
            <a:off x="7080390" y="3949123"/>
            <a:ext cx="88108" cy="184751"/>
            <a:chOff x="1269550" y="1606282"/>
            <a:chExt cx="221100" cy="463617"/>
          </a:xfrm>
        </p:grpSpPr>
        <p:sp>
          <p:nvSpPr>
            <p:cNvPr id="359" name="Google Shape;359;p27"/>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60" name="Google Shape;360;p27"/>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61" name="Google Shape;361;p27"/>
          <p:cNvGrpSpPr/>
          <p:nvPr/>
        </p:nvGrpSpPr>
        <p:grpSpPr>
          <a:xfrm>
            <a:off x="7181316" y="3949123"/>
            <a:ext cx="86793" cy="182360"/>
            <a:chOff x="1570140" y="1606282"/>
            <a:chExt cx="217800" cy="457617"/>
          </a:xfrm>
        </p:grpSpPr>
        <p:sp>
          <p:nvSpPr>
            <p:cNvPr id="362" name="Google Shape;362;p27"/>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63" name="Google Shape;363;p27"/>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64" name="Google Shape;364;p27"/>
          <p:cNvGrpSpPr/>
          <p:nvPr/>
        </p:nvGrpSpPr>
        <p:grpSpPr>
          <a:xfrm>
            <a:off x="7285326" y="3949123"/>
            <a:ext cx="88108" cy="184751"/>
            <a:chOff x="1269550" y="1606282"/>
            <a:chExt cx="221100" cy="463617"/>
          </a:xfrm>
        </p:grpSpPr>
        <p:sp>
          <p:nvSpPr>
            <p:cNvPr id="365" name="Google Shape;365;p27"/>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66" name="Google Shape;366;p27"/>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sp>
        <p:nvSpPr>
          <p:cNvPr id="367" name="Google Shape;367;p27"/>
          <p:cNvSpPr/>
          <p:nvPr/>
        </p:nvSpPr>
        <p:spPr>
          <a:xfrm>
            <a:off x="7371056" y="3682148"/>
            <a:ext cx="555900" cy="2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pSp>
        <p:nvGrpSpPr>
          <p:cNvPr id="368" name="Google Shape;368;p27"/>
          <p:cNvGrpSpPr/>
          <p:nvPr/>
        </p:nvGrpSpPr>
        <p:grpSpPr>
          <a:xfrm>
            <a:off x="7401333" y="3725559"/>
            <a:ext cx="86793" cy="182360"/>
            <a:chOff x="1570140" y="1559533"/>
            <a:chExt cx="217800" cy="457617"/>
          </a:xfrm>
        </p:grpSpPr>
        <p:sp>
          <p:nvSpPr>
            <p:cNvPr id="369" name="Google Shape;369;p27"/>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70" name="Google Shape;370;p27"/>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71" name="Google Shape;371;p27"/>
          <p:cNvGrpSpPr/>
          <p:nvPr/>
        </p:nvGrpSpPr>
        <p:grpSpPr>
          <a:xfrm>
            <a:off x="7505344" y="3725559"/>
            <a:ext cx="88108" cy="184751"/>
            <a:chOff x="1269550" y="1559533"/>
            <a:chExt cx="221100" cy="463617"/>
          </a:xfrm>
        </p:grpSpPr>
        <p:sp>
          <p:nvSpPr>
            <p:cNvPr id="372" name="Google Shape;372;p27"/>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73" name="Google Shape;373;p27"/>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74" name="Google Shape;374;p27"/>
          <p:cNvGrpSpPr/>
          <p:nvPr/>
        </p:nvGrpSpPr>
        <p:grpSpPr>
          <a:xfrm>
            <a:off x="7606269" y="3725559"/>
            <a:ext cx="86793" cy="182360"/>
            <a:chOff x="1570140" y="1559533"/>
            <a:chExt cx="217800" cy="457617"/>
          </a:xfrm>
        </p:grpSpPr>
        <p:sp>
          <p:nvSpPr>
            <p:cNvPr id="375" name="Google Shape;375;p27"/>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76" name="Google Shape;376;p27"/>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77" name="Google Shape;377;p27"/>
          <p:cNvGrpSpPr/>
          <p:nvPr/>
        </p:nvGrpSpPr>
        <p:grpSpPr>
          <a:xfrm>
            <a:off x="7710280" y="3725559"/>
            <a:ext cx="88108" cy="184751"/>
            <a:chOff x="1269550" y="1559533"/>
            <a:chExt cx="221100" cy="463617"/>
          </a:xfrm>
        </p:grpSpPr>
        <p:sp>
          <p:nvSpPr>
            <p:cNvPr id="378" name="Google Shape;378;p27"/>
            <p:cNvSpPr/>
            <p:nvPr/>
          </p:nvSpPr>
          <p:spPr>
            <a:xfrm>
              <a:off x="1269550" y="1642150"/>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79" name="Google Shape;379;p27"/>
            <p:cNvSpPr/>
            <p:nvPr/>
          </p:nvSpPr>
          <p:spPr>
            <a:xfrm>
              <a:off x="1342831" y="1559533"/>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80" name="Google Shape;380;p27"/>
          <p:cNvGrpSpPr/>
          <p:nvPr/>
        </p:nvGrpSpPr>
        <p:grpSpPr>
          <a:xfrm>
            <a:off x="7811206" y="3725559"/>
            <a:ext cx="86793" cy="182360"/>
            <a:chOff x="1570140" y="1559533"/>
            <a:chExt cx="217800" cy="457617"/>
          </a:xfrm>
        </p:grpSpPr>
        <p:sp>
          <p:nvSpPr>
            <p:cNvPr id="381" name="Google Shape;381;p27"/>
            <p:cNvSpPr/>
            <p:nvPr/>
          </p:nvSpPr>
          <p:spPr>
            <a:xfrm>
              <a:off x="1570140" y="1642150"/>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82" name="Google Shape;382;p27"/>
            <p:cNvSpPr/>
            <p:nvPr/>
          </p:nvSpPr>
          <p:spPr>
            <a:xfrm>
              <a:off x="1641554" y="1559533"/>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83" name="Google Shape;383;p27"/>
          <p:cNvGrpSpPr/>
          <p:nvPr/>
        </p:nvGrpSpPr>
        <p:grpSpPr>
          <a:xfrm>
            <a:off x="7400009" y="3949123"/>
            <a:ext cx="88108" cy="184751"/>
            <a:chOff x="1269550" y="1606282"/>
            <a:chExt cx="221100" cy="463617"/>
          </a:xfrm>
        </p:grpSpPr>
        <p:sp>
          <p:nvSpPr>
            <p:cNvPr id="384" name="Google Shape;384;p27"/>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85" name="Google Shape;385;p27"/>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999999"/>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86" name="Google Shape;386;p27"/>
          <p:cNvGrpSpPr/>
          <p:nvPr/>
        </p:nvGrpSpPr>
        <p:grpSpPr>
          <a:xfrm>
            <a:off x="7500935" y="3949123"/>
            <a:ext cx="86793" cy="182360"/>
            <a:chOff x="1570140" y="1606282"/>
            <a:chExt cx="217800" cy="457617"/>
          </a:xfrm>
        </p:grpSpPr>
        <p:sp>
          <p:nvSpPr>
            <p:cNvPr id="387" name="Google Shape;387;p27"/>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88" name="Google Shape;388;p27"/>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89" name="Google Shape;389;p27"/>
          <p:cNvGrpSpPr/>
          <p:nvPr/>
        </p:nvGrpSpPr>
        <p:grpSpPr>
          <a:xfrm>
            <a:off x="7604946" y="3949123"/>
            <a:ext cx="88108" cy="184751"/>
            <a:chOff x="1269550" y="1606282"/>
            <a:chExt cx="221100" cy="463617"/>
          </a:xfrm>
        </p:grpSpPr>
        <p:sp>
          <p:nvSpPr>
            <p:cNvPr id="390" name="Google Shape;390;p27"/>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91" name="Google Shape;391;p27"/>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92" name="Google Shape;392;p27"/>
          <p:cNvGrpSpPr/>
          <p:nvPr/>
        </p:nvGrpSpPr>
        <p:grpSpPr>
          <a:xfrm>
            <a:off x="7705871" y="3949123"/>
            <a:ext cx="86793" cy="182360"/>
            <a:chOff x="1570140" y="1606282"/>
            <a:chExt cx="217800" cy="457617"/>
          </a:xfrm>
        </p:grpSpPr>
        <p:sp>
          <p:nvSpPr>
            <p:cNvPr id="393" name="Google Shape;393;p27"/>
            <p:cNvSpPr/>
            <p:nvPr/>
          </p:nvSpPr>
          <p:spPr>
            <a:xfrm>
              <a:off x="1570140" y="1688899"/>
              <a:ext cx="217800" cy="375000"/>
            </a:xfrm>
            <a:custGeom>
              <a:rect b="b" l="l" r="r" t="t"/>
              <a:pathLst>
                <a:path extrusionOk="0" h="120000" w="120000">
                  <a:moveTo>
                    <a:pt x="108160" y="12208"/>
                  </a:moveTo>
                  <a:cubicBezTo>
                    <a:pt x="103494" y="0"/>
                    <a:pt x="84831" y="0"/>
                    <a:pt x="74799" y="0"/>
                  </a:cubicBezTo>
                  <a:lnTo>
                    <a:pt x="45171" y="0"/>
                  </a:lnTo>
                  <a:cubicBezTo>
                    <a:pt x="35139" y="0"/>
                    <a:pt x="16505" y="0"/>
                    <a:pt x="11810" y="12208"/>
                  </a:cubicBezTo>
                  <a:cubicBezTo>
                    <a:pt x="9944" y="17135"/>
                    <a:pt x="1895" y="46462"/>
                    <a:pt x="991" y="49798"/>
                  </a:cubicBezTo>
                  <a:cubicBezTo>
                    <a:pt x="0" y="53320"/>
                    <a:pt x="4170" y="56655"/>
                    <a:pt x="10264" y="57214"/>
                  </a:cubicBezTo>
                  <a:cubicBezTo>
                    <a:pt x="16388" y="57790"/>
                    <a:pt x="22104" y="55352"/>
                    <a:pt x="23095" y="51830"/>
                  </a:cubicBezTo>
                  <a:cubicBezTo>
                    <a:pt x="25195" y="44108"/>
                    <a:pt x="30444" y="25161"/>
                    <a:pt x="32806" y="17643"/>
                  </a:cubicBezTo>
                  <a:lnTo>
                    <a:pt x="32806" y="113497"/>
                  </a:lnTo>
                  <a:cubicBezTo>
                    <a:pt x="32806" y="117070"/>
                    <a:pt x="37822" y="119983"/>
                    <a:pt x="43975" y="119983"/>
                  </a:cubicBezTo>
                  <a:cubicBezTo>
                    <a:pt x="50157" y="119983"/>
                    <a:pt x="55173" y="117087"/>
                    <a:pt x="55173" y="113497"/>
                  </a:cubicBezTo>
                  <a:lnTo>
                    <a:pt x="55173" y="63005"/>
                  </a:lnTo>
                  <a:lnTo>
                    <a:pt x="64797" y="63005"/>
                  </a:lnTo>
                  <a:lnTo>
                    <a:pt x="64797" y="113481"/>
                  </a:lnTo>
                  <a:cubicBezTo>
                    <a:pt x="64797" y="117087"/>
                    <a:pt x="69812" y="119983"/>
                    <a:pt x="75995" y="119983"/>
                  </a:cubicBezTo>
                  <a:cubicBezTo>
                    <a:pt x="82177" y="119983"/>
                    <a:pt x="87193" y="117070"/>
                    <a:pt x="87193" y="113481"/>
                  </a:cubicBezTo>
                  <a:lnTo>
                    <a:pt x="87193" y="17660"/>
                  </a:lnTo>
                  <a:cubicBezTo>
                    <a:pt x="89526" y="25161"/>
                    <a:pt x="94804" y="44125"/>
                    <a:pt x="96904" y="51830"/>
                  </a:cubicBezTo>
                  <a:cubicBezTo>
                    <a:pt x="97778" y="55013"/>
                    <a:pt x="102532" y="57299"/>
                    <a:pt x="107956" y="57299"/>
                  </a:cubicBezTo>
                  <a:cubicBezTo>
                    <a:pt x="108539" y="57299"/>
                    <a:pt x="109122" y="57265"/>
                    <a:pt x="109705" y="57214"/>
                  </a:cubicBezTo>
                  <a:cubicBezTo>
                    <a:pt x="115829" y="56655"/>
                    <a:pt x="119970" y="53320"/>
                    <a:pt x="119008" y="49798"/>
                  </a:cubicBezTo>
                  <a:cubicBezTo>
                    <a:pt x="118104" y="46462"/>
                    <a:pt x="110055" y="17135"/>
                    <a:pt x="108160" y="12208"/>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94" name="Google Shape;394;p27"/>
            <p:cNvSpPr/>
            <p:nvPr/>
          </p:nvSpPr>
          <p:spPr>
            <a:xfrm>
              <a:off x="1641554" y="1606282"/>
              <a:ext cx="75000" cy="74700"/>
            </a:xfrm>
            <a:custGeom>
              <a:rect b="b" l="l" r="r" t="t"/>
              <a:pathLst>
                <a:path extrusionOk="0" h="120000" w="120000">
                  <a:moveTo>
                    <a:pt x="119915" y="59957"/>
                  </a:moveTo>
                  <a:cubicBezTo>
                    <a:pt x="119915" y="93078"/>
                    <a:pt x="93012" y="119915"/>
                    <a:pt x="59915" y="119915"/>
                  </a:cubicBezTo>
                  <a:cubicBezTo>
                    <a:pt x="26817" y="119915"/>
                    <a:pt x="0" y="93078"/>
                    <a:pt x="0" y="59957"/>
                  </a:cubicBezTo>
                  <a:cubicBezTo>
                    <a:pt x="0" y="26836"/>
                    <a:pt x="26817" y="0"/>
                    <a:pt x="59915" y="0"/>
                  </a:cubicBezTo>
                  <a:cubicBezTo>
                    <a:pt x="93012"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95" name="Google Shape;395;p27"/>
          <p:cNvGrpSpPr/>
          <p:nvPr/>
        </p:nvGrpSpPr>
        <p:grpSpPr>
          <a:xfrm>
            <a:off x="7809882" y="3949123"/>
            <a:ext cx="88108" cy="184751"/>
            <a:chOff x="1269550" y="1606282"/>
            <a:chExt cx="221100" cy="463617"/>
          </a:xfrm>
        </p:grpSpPr>
        <p:sp>
          <p:nvSpPr>
            <p:cNvPr id="396" name="Google Shape;396;p27"/>
            <p:cNvSpPr/>
            <p:nvPr/>
          </p:nvSpPr>
          <p:spPr>
            <a:xfrm>
              <a:off x="1269550" y="1688899"/>
              <a:ext cx="221100" cy="381000"/>
            </a:xfrm>
            <a:custGeom>
              <a:rect b="b" l="l" r="r" t="t"/>
              <a:pathLst>
                <a:path extrusionOk="0" h="120000" w="120000">
                  <a:moveTo>
                    <a:pt x="99124" y="10501"/>
                  </a:moveTo>
                  <a:lnTo>
                    <a:pt x="116496" y="43672"/>
                  </a:lnTo>
                  <a:cubicBezTo>
                    <a:pt x="119971" y="50807"/>
                    <a:pt x="104321" y="53757"/>
                    <a:pt x="100617" y="46823"/>
                  </a:cubicBezTo>
                  <a:lnTo>
                    <a:pt x="84967" y="16352"/>
                  </a:lnTo>
                  <a:lnTo>
                    <a:pt x="80402" y="16352"/>
                  </a:lnTo>
                  <a:lnTo>
                    <a:pt x="107508" y="70526"/>
                  </a:lnTo>
                  <a:lnTo>
                    <a:pt x="82526" y="70526"/>
                  </a:lnTo>
                  <a:lnTo>
                    <a:pt x="82526" y="112765"/>
                  </a:lnTo>
                  <a:cubicBezTo>
                    <a:pt x="82526" y="119983"/>
                    <a:pt x="63862" y="119949"/>
                    <a:pt x="63862" y="112765"/>
                  </a:cubicBezTo>
                  <a:lnTo>
                    <a:pt x="63862" y="70243"/>
                  </a:lnTo>
                  <a:lnTo>
                    <a:pt x="56252" y="70243"/>
                  </a:lnTo>
                  <a:lnTo>
                    <a:pt x="56281" y="112715"/>
                  </a:lnTo>
                  <a:cubicBezTo>
                    <a:pt x="56281" y="119966"/>
                    <a:pt x="37530" y="119966"/>
                    <a:pt x="37530" y="112715"/>
                  </a:cubicBezTo>
                  <a:lnTo>
                    <a:pt x="37530" y="70526"/>
                  </a:lnTo>
                  <a:lnTo>
                    <a:pt x="12462" y="70526"/>
                  </a:lnTo>
                  <a:lnTo>
                    <a:pt x="39368" y="16352"/>
                  </a:lnTo>
                  <a:lnTo>
                    <a:pt x="35147" y="16352"/>
                  </a:lnTo>
                  <a:lnTo>
                    <a:pt x="19497" y="46923"/>
                  </a:lnTo>
                  <a:cubicBezTo>
                    <a:pt x="15793" y="53574"/>
                    <a:pt x="0" y="50857"/>
                    <a:pt x="3618" y="43706"/>
                  </a:cubicBezTo>
                  <a:lnTo>
                    <a:pt x="20990" y="10501"/>
                  </a:lnTo>
                  <a:cubicBezTo>
                    <a:pt x="22857" y="6717"/>
                    <a:pt x="28542" y="0"/>
                    <a:pt x="42842" y="0"/>
                  </a:cubicBezTo>
                  <a:lnTo>
                    <a:pt x="77071" y="0"/>
                  </a:lnTo>
                  <a:cubicBezTo>
                    <a:pt x="91227" y="0"/>
                    <a:pt x="96970" y="6767"/>
                    <a:pt x="99124" y="10501"/>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sp>
          <p:nvSpPr>
            <p:cNvPr id="397" name="Google Shape;397;p27"/>
            <p:cNvSpPr/>
            <p:nvPr/>
          </p:nvSpPr>
          <p:spPr>
            <a:xfrm>
              <a:off x="1342831" y="1606282"/>
              <a:ext cx="75000" cy="74700"/>
            </a:xfrm>
            <a:custGeom>
              <a:rect b="b" l="l" r="r" t="t"/>
              <a:pathLst>
                <a:path extrusionOk="0" h="120000" w="120000">
                  <a:moveTo>
                    <a:pt x="119915" y="59957"/>
                  </a:moveTo>
                  <a:cubicBezTo>
                    <a:pt x="119915" y="93078"/>
                    <a:pt x="93097" y="119915"/>
                    <a:pt x="60000" y="119915"/>
                  </a:cubicBezTo>
                  <a:cubicBezTo>
                    <a:pt x="26817" y="119915"/>
                    <a:pt x="0" y="93078"/>
                    <a:pt x="0" y="59957"/>
                  </a:cubicBezTo>
                  <a:cubicBezTo>
                    <a:pt x="0" y="26836"/>
                    <a:pt x="26817" y="0"/>
                    <a:pt x="60000" y="0"/>
                  </a:cubicBezTo>
                  <a:cubicBezTo>
                    <a:pt x="93097" y="0"/>
                    <a:pt x="119915" y="26836"/>
                    <a:pt x="119915" y="59957"/>
                  </a:cubicBezTo>
                </a:path>
              </a:pathLst>
            </a:custGeom>
            <a:solidFill>
              <a:srgbClr val="008F7C"/>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i="0" u="none">
                <a:solidFill>
                  <a:srgbClr val="000000"/>
                </a:solidFill>
                <a:latin typeface="Roboto"/>
                <a:ea typeface="Roboto"/>
                <a:cs typeface="Roboto"/>
                <a:sym typeface="Roboto"/>
              </a:endParaRPr>
            </a:p>
          </p:txBody>
        </p:sp>
      </p:grpSp>
      <p:grpSp>
        <p:nvGrpSpPr>
          <p:cNvPr id="398" name="Google Shape;398;p27"/>
          <p:cNvGrpSpPr/>
          <p:nvPr/>
        </p:nvGrpSpPr>
        <p:grpSpPr>
          <a:xfrm>
            <a:off x="4344624" y="3744349"/>
            <a:ext cx="305463" cy="327300"/>
            <a:chOff x="2900200" y="2958150"/>
            <a:chExt cx="305463" cy="327300"/>
          </a:xfrm>
        </p:grpSpPr>
        <p:sp>
          <p:nvSpPr>
            <p:cNvPr id="399" name="Google Shape;399;p27"/>
            <p:cNvSpPr/>
            <p:nvPr/>
          </p:nvSpPr>
          <p:spPr>
            <a:xfrm>
              <a:off x="2900200"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p:nvPr/>
          </p:nvSpPr>
          <p:spPr>
            <a:xfrm>
              <a:off x="3052963"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1" name="Google Shape;401;p27"/>
          <p:cNvGrpSpPr/>
          <p:nvPr/>
        </p:nvGrpSpPr>
        <p:grpSpPr>
          <a:xfrm>
            <a:off x="6091049" y="3711499"/>
            <a:ext cx="305463" cy="327300"/>
            <a:chOff x="2900200" y="2958150"/>
            <a:chExt cx="305463" cy="327300"/>
          </a:xfrm>
        </p:grpSpPr>
        <p:sp>
          <p:nvSpPr>
            <p:cNvPr id="402" name="Google Shape;402;p27"/>
            <p:cNvSpPr/>
            <p:nvPr/>
          </p:nvSpPr>
          <p:spPr>
            <a:xfrm>
              <a:off x="2900200"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7"/>
            <p:cNvSpPr/>
            <p:nvPr/>
          </p:nvSpPr>
          <p:spPr>
            <a:xfrm>
              <a:off x="3052963" y="2958150"/>
              <a:ext cx="152700" cy="327300"/>
            </a:xfrm>
            <a:prstGeom prst="chevron">
              <a:avLst>
                <a:gd fmla="val 50000" name="adj"/>
              </a:avLst>
            </a:prstGeom>
            <a:solidFill>
              <a:srgbClr val="DADC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27"/>
          <p:cNvSpPr/>
          <p:nvPr/>
        </p:nvSpPr>
        <p:spPr>
          <a:xfrm>
            <a:off x="533650" y="3271150"/>
            <a:ext cx="2282700" cy="927600"/>
          </a:xfrm>
          <a:prstGeom prst="rect">
            <a:avLst/>
          </a:prstGeom>
          <a:solidFill>
            <a:srgbClr val="F1F3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7"/>
          <p:cNvSpPr txBox="1"/>
          <p:nvPr/>
        </p:nvSpPr>
        <p:spPr>
          <a:xfrm>
            <a:off x="927175" y="3271025"/>
            <a:ext cx="1812900" cy="92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rgbClr val="5F6368"/>
                </a:solidFill>
                <a:latin typeface="Google Sans Medium"/>
                <a:ea typeface="Google Sans Medium"/>
                <a:cs typeface="Google Sans Medium"/>
                <a:sym typeface="Google Sans Medium"/>
              </a:rPr>
              <a:t>Better measurement signals</a:t>
            </a:r>
            <a:endParaRPr sz="1200">
              <a:solidFill>
                <a:srgbClr val="5F6368"/>
              </a:solidFill>
              <a:latin typeface="Google Sans Medium"/>
              <a:ea typeface="Google Sans Medium"/>
              <a:cs typeface="Google Sans Medium"/>
              <a:sym typeface="Google Sans Medium"/>
            </a:endParaRPr>
          </a:p>
        </p:txBody>
      </p:sp>
      <p:sp>
        <p:nvSpPr>
          <p:cNvPr id="406" name="Google Shape;406;p27"/>
          <p:cNvSpPr/>
          <p:nvPr/>
        </p:nvSpPr>
        <p:spPr>
          <a:xfrm rot="10800000">
            <a:off x="286000" y="3490225"/>
            <a:ext cx="510600" cy="510600"/>
          </a:xfrm>
          <a:prstGeom prst="ellipse">
            <a:avLst/>
          </a:prstGeom>
          <a:solidFill>
            <a:srgbClr val="008F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sp>
        <p:nvSpPr>
          <p:cNvPr id="407" name="Google Shape;407;p27"/>
          <p:cNvSpPr/>
          <p:nvPr/>
        </p:nvSpPr>
        <p:spPr>
          <a:xfrm flipH="1">
            <a:off x="388661" y="3603875"/>
            <a:ext cx="286226" cy="260001"/>
          </a:xfrm>
          <a:custGeom>
            <a:rect b="b" l="l" r="r" t="t"/>
            <a:pathLst>
              <a:path extrusionOk="0" h="1048" w="1155">
                <a:moveTo>
                  <a:pt x="0" y="1047"/>
                </a:moveTo>
                <a:lnTo>
                  <a:pt x="209" y="1047"/>
                </a:lnTo>
                <a:lnTo>
                  <a:pt x="209" y="421"/>
                </a:lnTo>
                <a:lnTo>
                  <a:pt x="0" y="421"/>
                </a:lnTo>
                <a:lnTo>
                  <a:pt x="0" y="1047"/>
                </a:lnTo>
                <a:close/>
                <a:moveTo>
                  <a:pt x="1152" y="472"/>
                </a:moveTo>
                <a:cubicBezTo>
                  <a:pt x="1152" y="415"/>
                  <a:pt x="1104" y="367"/>
                  <a:pt x="1047" y="367"/>
                </a:cubicBezTo>
                <a:lnTo>
                  <a:pt x="717" y="367"/>
                </a:lnTo>
                <a:lnTo>
                  <a:pt x="768" y="127"/>
                </a:lnTo>
                <a:lnTo>
                  <a:pt x="771" y="110"/>
                </a:lnTo>
                <a:cubicBezTo>
                  <a:pt x="771" y="88"/>
                  <a:pt x="762" y="68"/>
                  <a:pt x="748" y="54"/>
                </a:cubicBezTo>
                <a:lnTo>
                  <a:pt x="692" y="0"/>
                </a:lnTo>
                <a:lnTo>
                  <a:pt x="347" y="345"/>
                </a:lnTo>
                <a:cubicBezTo>
                  <a:pt x="327" y="364"/>
                  <a:pt x="316" y="390"/>
                  <a:pt x="316" y="418"/>
                </a:cubicBezTo>
                <a:lnTo>
                  <a:pt x="316" y="940"/>
                </a:lnTo>
                <a:cubicBezTo>
                  <a:pt x="316" y="997"/>
                  <a:pt x="364" y="1045"/>
                  <a:pt x="421" y="1045"/>
                </a:cubicBezTo>
                <a:lnTo>
                  <a:pt x="892" y="1045"/>
                </a:lnTo>
                <a:cubicBezTo>
                  <a:pt x="934" y="1045"/>
                  <a:pt x="974" y="1019"/>
                  <a:pt x="988" y="980"/>
                </a:cubicBezTo>
                <a:lnTo>
                  <a:pt x="1146" y="610"/>
                </a:lnTo>
                <a:cubicBezTo>
                  <a:pt x="1152" y="599"/>
                  <a:pt x="1154" y="585"/>
                  <a:pt x="1154" y="570"/>
                </a:cubicBezTo>
                <a:lnTo>
                  <a:pt x="1154" y="472"/>
                </a:lnTo>
                <a:lnTo>
                  <a:pt x="1154" y="472"/>
                </a:lnTo>
                <a:lnTo>
                  <a:pt x="1152" y="47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08" name="Google Shape;408;p27"/>
          <p:cNvSpPr/>
          <p:nvPr/>
        </p:nvSpPr>
        <p:spPr>
          <a:xfrm>
            <a:off x="8126150" y="1939774"/>
            <a:ext cx="936300" cy="552600"/>
          </a:xfrm>
          <a:prstGeom prst="roundRect">
            <a:avLst>
              <a:gd fmla="val 10202" name="adj"/>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409" name="Google Shape;409;p27"/>
          <p:cNvSpPr txBox="1"/>
          <p:nvPr/>
        </p:nvSpPr>
        <p:spPr>
          <a:xfrm>
            <a:off x="8126150" y="1920191"/>
            <a:ext cx="936300" cy="552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GB" sz="3600">
                <a:solidFill>
                  <a:schemeClr val="dk1"/>
                </a:solidFill>
                <a:latin typeface="Google Sans"/>
                <a:ea typeface="Google Sans"/>
                <a:cs typeface="Google Sans"/>
                <a:sym typeface="Google Sans"/>
              </a:rPr>
              <a:t>+</a:t>
            </a:r>
            <a:r>
              <a:rPr lang="en-GB" sz="3600">
                <a:solidFill>
                  <a:schemeClr val="dk1"/>
                </a:solidFill>
                <a:latin typeface="Google Sans"/>
                <a:ea typeface="Google Sans"/>
                <a:cs typeface="Google Sans"/>
                <a:sym typeface="Google Sans"/>
              </a:rPr>
              <a:t>3x</a:t>
            </a:r>
            <a:endParaRPr sz="3600">
              <a:solidFill>
                <a:schemeClr val="dk1"/>
              </a:solidFill>
              <a:latin typeface="Google Sans"/>
              <a:ea typeface="Google Sans"/>
              <a:cs typeface="Google Sans"/>
              <a:sym typeface="Google Sans"/>
            </a:endParaRPr>
          </a:p>
        </p:txBody>
      </p:sp>
      <p:cxnSp>
        <p:nvCxnSpPr>
          <p:cNvPr id="410" name="Google Shape;410;p27"/>
          <p:cNvCxnSpPr/>
          <p:nvPr/>
        </p:nvCxnSpPr>
        <p:spPr>
          <a:xfrm flipH="1" rot="10800000">
            <a:off x="686100" y="2934950"/>
            <a:ext cx="6537600" cy="8100"/>
          </a:xfrm>
          <a:prstGeom prst="straightConnector1">
            <a:avLst/>
          </a:prstGeom>
          <a:noFill/>
          <a:ln cap="flat" cmpd="sng" w="9525">
            <a:solidFill>
              <a:srgbClr val="DADCE0"/>
            </a:solidFill>
            <a:prstDash val="solid"/>
            <a:round/>
            <a:headEnd len="med" w="med" type="none"/>
            <a:tailEnd len="med" w="med" type="none"/>
          </a:ln>
        </p:spPr>
      </p:cxnSp>
      <p:sp>
        <p:nvSpPr>
          <p:cNvPr id="411" name="Google Shape;411;p27"/>
          <p:cNvSpPr/>
          <p:nvPr/>
        </p:nvSpPr>
        <p:spPr>
          <a:xfrm rot="5400000">
            <a:off x="1333450" y="1061900"/>
            <a:ext cx="680400" cy="22611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412" name="Google Shape;412;p27"/>
          <p:cNvSpPr txBox="1"/>
          <p:nvPr/>
        </p:nvSpPr>
        <p:spPr>
          <a:xfrm>
            <a:off x="861100" y="1876800"/>
            <a:ext cx="1943100" cy="65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GB" sz="1300">
                <a:solidFill>
                  <a:srgbClr val="FFFFFF"/>
                </a:solidFill>
                <a:latin typeface="Google Sans"/>
                <a:ea typeface="Google Sans"/>
                <a:cs typeface="Google Sans"/>
                <a:sym typeface="Google Sans"/>
              </a:rPr>
              <a:t>After focusing and improving lead quality...</a:t>
            </a:r>
            <a:endParaRPr sz="1300">
              <a:solidFill>
                <a:srgbClr val="FFFFFF"/>
              </a:solidFill>
              <a:latin typeface="Google Sans"/>
              <a:ea typeface="Google Sans"/>
              <a:cs typeface="Google Sans"/>
              <a:sym typeface="Google Sans"/>
            </a:endParaRPr>
          </a:p>
        </p:txBody>
      </p:sp>
      <p:sp>
        <p:nvSpPr>
          <p:cNvPr id="413" name="Google Shape;413;p27"/>
          <p:cNvSpPr/>
          <p:nvPr/>
        </p:nvSpPr>
        <p:spPr>
          <a:xfrm>
            <a:off x="4347800" y="2075250"/>
            <a:ext cx="343800" cy="343800"/>
          </a:xfrm>
          <a:prstGeom prst="ellipse">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414" name="Google Shape;414;p27"/>
          <p:cNvGrpSpPr/>
          <p:nvPr/>
        </p:nvGrpSpPr>
        <p:grpSpPr>
          <a:xfrm>
            <a:off x="4471426" y="2167563"/>
            <a:ext cx="96546" cy="159167"/>
            <a:chOff x="2384824" y="3322926"/>
            <a:chExt cx="56400" cy="92550"/>
          </a:xfrm>
        </p:grpSpPr>
        <p:sp>
          <p:nvSpPr>
            <p:cNvPr id="415" name="Google Shape;415;p27"/>
            <p:cNvSpPr/>
            <p:nvPr/>
          </p:nvSpPr>
          <p:spPr>
            <a:xfrm rot="-2648694">
              <a:off x="2405917" y="3318307"/>
              <a:ext cx="14214" cy="65337"/>
            </a:xfrm>
            <a:prstGeom prst="rect">
              <a:avLst/>
            </a:prstGeom>
            <a:solidFill>
              <a:srgbClr val="9AA0A6"/>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sp>
          <p:nvSpPr>
            <p:cNvPr id="416" name="Google Shape;416;p27"/>
            <p:cNvSpPr/>
            <p:nvPr/>
          </p:nvSpPr>
          <p:spPr>
            <a:xfrm rot="-8048694">
              <a:off x="2405917" y="3354607"/>
              <a:ext cx="14214" cy="65337"/>
            </a:xfrm>
            <a:prstGeom prst="rect">
              <a:avLst/>
            </a:prstGeom>
            <a:solidFill>
              <a:srgbClr val="9AA0A6"/>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grpSp>
      <p:sp>
        <p:nvSpPr>
          <p:cNvPr id="417" name="Google Shape;417;p27"/>
          <p:cNvSpPr txBox="1"/>
          <p:nvPr/>
        </p:nvSpPr>
        <p:spPr>
          <a:xfrm>
            <a:off x="3182955" y="1856709"/>
            <a:ext cx="936300" cy="47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GB" sz="2600">
                <a:solidFill>
                  <a:srgbClr val="5F6368"/>
                </a:solidFill>
                <a:latin typeface="Google Sans"/>
                <a:ea typeface="Google Sans"/>
                <a:cs typeface="Google Sans"/>
                <a:sym typeface="Google Sans"/>
              </a:rPr>
              <a:t>100</a:t>
            </a:r>
            <a:endParaRPr b="1" sz="2600">
              <a:solidFill>
                <a:srgbClr val="5F6368"/>
              </a:solidFill>
              <a:latin typeface="Google Sans"/>
              <a:ea typeface="Google Sans"/>
              <a:cs typeface="Google Sans"/>
              <a:sym typeface="Google Sans"/>
            </a:endParaRPr>
          </a:p>
          <a:p>
            <a:pPr indent="0" lvl="0" marL="0" rtl="0" algn="l">
              <a:lnSpc>
                <a:spcPct val="100000"/>
              </a:lnSpc>
              <a:spcBef>
                <a:spcPts val="0"/>
              </a:spcBef>
              <a:spcAft>
                <a:spcPts val="0"/>
              </a:spcAft>
              <a:buClr>
                <a:srgbClr val="000000"/>
              </a:buClr>
              <a:buSzPts val="1100"/>
              <a:buFont typeface="Arial"/>
              <a:buNone/>
            </a:pPr>
            <a:r>
              <a:rPr lang="en-GB" sz="1300">
                <a:solidFill>
                  <a:srgbClr val="5F6368"/>
                </a:solidFill>
                <a:latin typeface="Google Sans"/>
                <a:ea typeface="Google Sans"/>
                <a:cs typeface="Google Sans"/>
                <a:sym typeface="Google Sans"/>
              </a:rPr>
              <a:t>Leads</a:t>
            </a:r>
            <a:endParaRPr sz="1300">
              <a:solidFill>
                <a:srgbClr val="5F6368"/>
              </a:solidFill>
              <a:latin typeface="Google Sans"/>
              <a:ea typeface="Google Sans"/>
              <a:cs typeface="Google Sans"/>
              <a:sym typeface="Google Sans"/>
            </a:endParaRPr>
          </a:p>
        </p:txBody>
      </p:sp>
      <p:sp>
        <p:nvSpPr>
          <p:cNvPr id="418" name="Google Shape;418;p27"/>
          <p:cNvSpPr/>
          <p:nvPr/>
        </p:nvSpPr>
        <p:spPr>
          <a:xfrm>
            <a:off x="6024200" y="2075250"/>
            <a:ext cx="343800" cy="343800"/>
          </a:xfrm>
          <a:prstGeom prst="ellipse">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nvGrpSpPr>
          <p:cNvPr id="419" name="Google Shape;419;p27"/>
          <p:cNvGrpSpPr/>
          <p:nvPr/>
        </p:nvGrpSpPr>
        <p:grpSpPr>
          <a:xfrm>
            <a:off x="6147826" y="2167563"/>
            <a:ext cx="96546" cy="159167"/>
            <a:chOff x="2384824" y="3322926"/>
            <a:chExt cx="56400" cy="92550"/>
          </a:xfrm>
        </p:grpSpPr>
        <p:sp>
          <p:nvSpPr>
            <p:cNvPr id="420" name="Google Shape;420;p27"/>
            <p:cNvSpPr/>
            <p:nvPr/>
          </p:nvSpPr>
          <p:spPr>
            <a:xfrm rot="-2648694">
              <a:off x="2405917" y="3318307"/>
              <a:ext cx="14214" cy="65337"/>
            </a:xfrm>
            <a:prstGeom prst="rect">
              <a:avLst/>
            </a:prstGeom>
            <a:solidFill>
              <a:srgbClr val="9AA0A6"/>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sp>
          <p:nvSpPr>
            <p:cNvPr id="421" name="Google Shape;421;p27"/>
            <p:cNvSpPr/>
            <p:nvPr/>
          </p:nvSpPr>
          <p:spPr>
            <a:xfrm rot="-8048694">
              <a:off x="2405917" y="3354607"/>
              <a:ext cx="14214" cy="65337"/>
            </a:xfrm>
            <a:prstGeom prst="rect">
              <a:avLst/>
            </a:prstGeom>
            <a:solidFill>
              <a:srgbClr val="9AA0A6"/>
            </a:solidFill>
            <a:ln>
              <a:noFill/>
            </a:ln>
          </p:spPr>
          <p:txBody>
            <a:bodyPr anchorCtr="0" anchor="ctr" bIns="121700" lIns="121700" spcFirstLastPara="1" rIns="121700" wrap="square" tIns="121700">
              <a:noAutofit/>
            </a:bodyPr>
            <a:lstStyle/>
            <a:p>
              <a:pPr indent="0" lvl="0" marL="0" rtl="0" algn="l">
                <a:spcBef>
                  <a:spcPts val="0"/>
                </a:spcBef>
                <a:spcAft>
                  <a:spcPts val="0"/>
                </a:spcAft>
                <a:buNone/>
              </a:pPr>
              <a:r>
                <a:t/>
              </a:r>
              <a:endParaRPr sz="1800"/>
            </a:p>
          </p:txBody>
        </p:sp>
      </p:grpSp>
      <p:sp>
        <p:nvSpPr>
          <p:cNvPr id="422" name="Google Shape;422;p27"/>
          <p:cNvSpPr txBox="1"/>
          <p:nvPr/>
        </p:nvSpPr>
        <p:spPr>
          <a:xfrm>
            <a:off x="5087955" y="1856709"/>
            <a:ext cx="936300" cy="47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GB" sz="2600">
                <a:solidFill>
                  <a:srgbClr val="5F6368"/>
                </a:solidFill>
                <a:latin typeface="Google Sans"/>
                <a:ea typeface="Google Sans"/>
                <a:cs typeface="Google Sans"/>
                <a:sym typeface="Google Sans"/>
              </a:rPr>
              <a:t>60</a:t>
            </a:r>
            <a:endParaRPr b="1" sz="2600">
              <a:solidFill>
                <a:srgbClr val="5F6368"/>
              </a:solidFill>
              <a:latin typeface="Google Sans"/>
              <a:ea typeface="Google Sans"/>
              <a:cs typeface="Google Sans"/>
              <a:sym typeface="Google Sans"/>
            </a:endParaRPr>
          </a:p>
          <a:p>
            <a:pPr indent="0" lvl="0" marL="0" rtl="0" algn="l">
              <a:lnSpc>
                <a:spcPct val="100000"/>
              </a:lnSpc>
              <a:spcBef>
                <a:spcPts val="0"/>
              </a:spcBef>
              <a:spcAft>
                <a:spcPts val="0"/>
              </a:spcAft>
              <a:buClr>
                <a:srgbClr val="000000"/>
              </a:buClr>
              <a:buSzPts val="1100"/>
              <a:buFont typeface="Arial"/>
              <a:buNone/>
            </a:pPr>
            <a:r>
              <a:rPr lang="en-GB" sz="1300">
                <a:solidFill>
                  <a:srgbClr val="5F6368"/>
                </a:solidFill>
                <a:latin typeface="Google Sans"/>
                <a:ea typeface="Google Sans"/>
                <a:cs typeface="Google Sans"/>
                <a:sym typeface="Google Sans"/>
              </a:rPr>
              <a:t>Qualified Leads</a:t>
            </a:r>
            <a:endParaRPr sz="1300">
              <a:solidFill>
                <a:srgbClr val="5F6368"/>
              </a:solidFill>
              <a:latin typeface="Google Sans"/>
              <a:ea typeface="Google Sans"/>
              <a:cs typeface="Google Sans"/>
              <a:sym typeface="Google Sans"/>
            </a:endParaRPr>
          </a:p>
        </p:txBody>
      </p:sp>
      <p:sp>
        <p:nvSpPr>
          <p:cNvPr id="423" name="Google Shape;423;p27"/>
          <p:cNvSpPr/>
          <p:nvPr/>
        </p:nvSpPr>
        <p:spPr>
          <a:xfrm>
            <a:off x="6964200" y="1817600"/>
            <a:ext cx="936300" cy="936300"/>
          </a:xfrm>
          <a:prstGeom prst="roundRect">
            <a:avLst>
              <a:gd fmla="val 10202"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424" name="Google Shape;424;p27"/>
          <p:cNvSpPr txBox="1"/>
          <p:nvPr/>
        </p:nvSpPr>
        <p:spPr>
          <a:xfrm>
            <a:off x="6867550" y="1783400"/>
            <a:ext cx="1123200" cy="476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100"/>
              <a:buFont typeface="Arial"/>
              <a:buNone/>
            </a:pPr>
            <a:r>
              <a:rPr lang="en-GB" sz="3600">
                <a:solidFill>
                  <a:srgbClr val="FFFFFF"/>
                </a:solidFill>
                <a:latin typeface="Google Sans"/>
                <a:ea typeface="Google Sans"/>
                <a:cs typeface="Google Sans"/>
                <a:sym typeface="Google Sans"/>
              </a:rPr>
              <a:t>30</a:t>
            </a:r>
            <a:endParaRPr sz="3600">
              <a:solidFill>
                <a:srgbClr val="FFFFFF"/>
              </a:solidFill>
              <a:latin typeface="Google Sans"/>
              <a:ea typeface="Google Sans"/>
              <a:cs typeface="Google Sans"/>
              <a:sym typeface="Google Sans"/>
            </a:endParaRPr>
          </a:p>
          <a:p>
            <a:pPr indent="0" lvl="0" marL="0" rtl="0" algn="ctr">
              <a:lnSpc>
                <a:spcPct val="100000"/>
              </a:lnSpc>
              <a:spcBef>
                <a:spcPts val="0"/>
              </a:spcBef>
              <a:spcAft>
                <a:spcPts val="0"/>
              </a:spcAft>
              <a:buClr>
                <a:srgbClr val="000000"/>
              </a:buClr>
              <a:buSzPts val="1100"/>
              <a:buFont typeface="Arial"/>
              <a:buNone/>
            </a:pPr>
            <a:r>
              <a:rPr lang="en-GB" sz="1300">
                <a:solidFill>
                  <a:srgbClr val="FFFFFF"/>
                </a:solidFill>
                <a:latin typeface="Google Sans"/>
                <a:ea typeface="Google Sans"/>
                <a:cs typeface="Google Sans"/>
                <a:sym typeface="Google Sans"/>
              </a:rPr>
              <a:t>Sales</a:t>
            </a:r>
            <a:endParaRPr sz="1300">
              <a:solidFill>
                <a:srgbClr val="FFFFFF"/>
              </a:solidFill>
              <a:latin typeface="Google Sans"/>
              <a:ea typeface="Google Sans"/>
              <a:cs typeface="Google Sans"/>
              <a:sym typeface="Google Sans"/>
            </a:endParaRPr>
          </a:p>
        </p:txBody>
      </p:sp>
      <p:sp>
        <p:nvSpPr>
          <p:cNvPr id="425" name="Google Shape;425;p27"/>
          <p:cNvSpPr/>
          <p:nvPr/>
        </p:nvSpPr>
        <p:spPr>
          <a:xfrm rot="-5400000">
            <a:off x="7931311" y="2156188"/>
            <a:ext cx="197400" cy="181800"/>
          </a:xfrm>
          <a:prstGeom prst="triangle">
            <a:avLst>
              <a:gd fmla="val 50000" name="adj"/>
            </a:avLst>
          </a:prstGeom>
          <a:solidFill>
            <a:srgbClr val="F1F3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0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par>
                                <p:cTn fill="hold" nodeType="with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par>
                                <p:cTn fill="hold" nodeType="with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par>
                                <p:cTn fill="hold" nodeType="with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