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1FEBA"/>
    <a:srgbClr val="FF6600"/>
    <a:srgbClr val="FF9933"/>
    <a:srgbClr val="FF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83659" autoAdjust="0"/>
  </p:normalViewPr>
  <p:slideViewPr>
    <p:cSldViewPr snapToGrid="0">
      <p:cViewPr>
        <p:scale>
          <a:sx n="80" d="100"/>
          <a:sy n="80" d="100"/>
        </p:scale>
        <p:origin x="-1320" y="-80"/>
      </p:cViewPr>
      <p:guideLst>
        <p:guide orient="horz" pos="4261"/>
        <p:guide orient="horz" pos="3226"/>
        <p:guide orient="horz" pos="332"/>
        <p:guide pos="4614"/>
        <p:guide pos="729"/>
        <p:guide pos="583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38292654953"/>
          <c:y val="0.112689883409951"/>
          <c:w val="0.674955174112613"/>
          <c:h val="0.875301601768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Sheet1!$A$2:$A$8</c:f>
              <c:strCache>
                <c:ptCount val="2"/>
                <c:pt idx="0">
                  <c:v>Less than 1 hour per day</c:v>
                </c:pt>
                <c:pt idx="1">
                  <c:v>1-2 hours per day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D9"/>
            </a:solidFill>
          </c:spPr>
          <c:dPt>
            <c:idx val="0"/>
            <c:bubble3D val="0"/>
            <c:spPr>
              <a:solidFill>
                <a:srgbClr val="990000"/>
              </a:solidFill>
            </c:spPr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D9"/>
            </a:solidFill>
          </c:spPr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400"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At work</c:v>
                </c:pt>
                <c:pt idx="1">
                  <c:v>Commuting</c:v>
                </c:pt>
                <c:pt idx="2">
                  <c:v>On vacation</c:v>
                </c:pt>
                <c:pt idx="3">
                  <c:v>At arestaurant,       café, bar</c:v>
                </c:pt>
                <c:pt idx="4">
                  <c:v>At school/ college/university</c:v>
                </c:pt>
                <c:pt idx="5">
                  <c:v>At the gym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</c:v>
                </c:pt>
                <c:pt idx="1">
                  <c:v>0.26</c:v>
                </c:pt>
                <c:pt idx="2">
                  <c:v>0.25</c:v>
                </c:pt>
                <c:pt idx="3">
                  <c:v>0.19</c:v>
                </c:pt>
                <c:pt idx="4">
                  <c:v>0.15</c:v>
                </c:pt>
                <c:pt idx="5">
                  <c:v>0.1</c:v>
                </c:pt>
                <c:pt idx="6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2227832"/>
        <c:axId val="692219672"/>
      </c:barChart>
      <c:catAx>
        <c:axId val="692227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bg1">
                <a:lumMod val="75000"/>
              </a:schemeClr>
            </a:solidFill>
          </a:ln>
        </c:spPr>
        <c:txPr>
          <a:bodyPr rot="-5400000" vert="horz"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en-US"/>
          </a:p>
        </c:txPr>
        <c:crossAx val="692219672"/>
        <c:crosses val="autoZero"/>
        <c:auto val="1"/>
        <c:lblAlgn val="ctr"/>
        <c:lblOffset val="100"/>
        <c:noMultiLvlLbl val="0"/>
      </c:catAx>
      <c:valAx>
        <c:axId val="692219672"/>
        <c:scaling>
          <c:orientation val="minMax"/>
          <c:max val="0.4"/>
          <c:min val="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n-US"/>
          </a:p>
        </c:txPr>
        <c:crossAx val="69222783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67739529411915"/>
          <c:y val="0.0241699223396346"/>
          <c:w val="0.39981276122685"/>
          <c:h val="0.9306382859873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Dublin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200" b="0" baseline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I am distracted by content on my regular TV set</c:v>
                </c:pt>
                <c:pt idx="1">
                  <c:v>I only view the segments/clips of content that I am most interested in</c:v>
                </c:pt>
                <c:pt idx="2">
                  <c:v>The quality of the content was not good enough</c:v>
                </c:pt>
                <c:pt idx="3">
                  <c:v>I am interrupted by advertising</c:v>
                </c:pt>
                <c:pt idx="4">
                  <c:v>I ran out of time (e.g. end of a commute)</c:v>
                </c:pt>
                <c:pt idx="5">
                  <c:v>Lost connection to the internet prevented me from viewing the content in full</c:v>
                </c:pt>
                <c:pt idx="6">
                  <c:v>Downloading/buffering prevented me from viewing the content in full</c:v>
                </c:pt>
                <c:pt idx="7">
                  <c:v>I am interrupted by someone around me (e.g. family, friend)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0.16</c:v>
                </c:pt>
                <c:pt idx="2">
                  <c:v>0.26</c:v>
                </c:pt>
                <c:pt idx="3">
                  <c:v>0.27</c:v>
                </c:pt>
                <c:pt idx="4">
                  <c:v>0.33</c:v>
                </c:pt>
                <c:pt idx="5">
                  <c:v>0.29</c:v>
                </c:pt>
                <c:pt idx="6">
                  <c:v>0.29</c:v>
                </c:pt>
                <c:pt idx="7">
                  <c:v>0.508746355685131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Rest of Ireland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I am distracted by content on my regular TV set</c:v>
                </c:pt>
                <c:pt idx="1">
                  <c:v>I only view the segments/clips of content that I am most interested in</c:v>
                </c:pt>
                <c:pt idx="2">
                  <c:v>The quality of the content was not good enough</c:v>
                </c:pt>
                <c:pt idx="3">
                  <c:v>I am interrupted by advertising</c:v>
                </c:pt>
                <c:pt idx="4">
                  <c:v>I ran out of time (e.g. end of a commute)</c:v>
                </c:pt>
                <c:pt idx="5">
                  <c:v>Lost connection to the internet prevented me from viewing the content in full</c:v>
                </c:pt>
                <c:pt idx="6">
                  <c:v>Downloading/buffering prevented me from viewing the content in full</c:v>
                </c:pt>
                <c:pt idx="7">
                  <c:v>I am interrupted by someone around me (e.g. family, friend)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0.15</c:v>
                </c:pt>
                <c:pt idx="1">
                  <c:v>0.16</c:v>
                </c:pt>
                <c:pt idx="2">
                  <c:v>0.23</c:v>
                </c:pt>
                <c:pt idx="3">
                  <c:v>0.26</c:v>
                </c:pt>
                <c:pt idx="4">
                  <c:v>0.27</c:v>
                </c:pt>
                <c:pt idx="5">
                  <c:v>0.31</c:v>
                </c:pt>
                <c:pt idx="6">
                  <c:v>0.36</c:v>
                </c:pt>
                <c:pt idx="7">
                  <c:v>0.51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8896440"/>
        <c:axId val="692189736"/>
      </c:barChart>
      <c:catAx>
        <c:axId val="468896440"/>
        <c:scaling>
          <c:orientation val="minMax"/>
        </c:scaling>
        <c:delete val="0"/>
        <c:axPos val="l"/>
        <c:majorTickMark val="none"/>
        <c:minorTickMark val="none"/>
        <c:tickLblPos val="low"/>
        <c:txPr>
          <a:bodyPr/>
          <a:lstStyle/>
          <a:p>
            <a:pPr>
              <a:defRPr sz="1000">
                <a:latin typeface="Century Gothic" panose="020B0502020202020204" pitchFamily="34" charset="0"/>
              </a:defRPr>
            </a:pPr>
            <a:endParaRPr lang="en-US"/>
          </a:p>
        </c:txPr>
        <c:crossAx val="692189736"/>
        <c:crossesAt val="0.0"/>
        <c:auto val="1"/>
        <c:lblAlgn val="ctr"/>
        <c:lblOffset val="100"/>
        <c:noMultiLvlLbl val="0"/>
      </c:catAx>
      <c:valAx>
        <c:axId val="692189736"/>
        <c:scaling>
          <c:orientation val="minMax"/>
          <c:max val="0.6"/>
          <c:min val="0.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n-US"/>
          </a:p>
        </c:txPr>
        <c:crossAx val="4688964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680502891215462"/>
          <c:y val="0.805333090044679"/>
          <c:w val="0.293134339857351"/>
          <c:h val="0.11420425603089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550260164848"/>
          <c:y val="0.0443107648810419"/>
          <c:w val="0.855718745683105"/>
          <c:h val="0.6294296582129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Midnight -7am</c:v>
                </c:pt>
                <c:pt idx="1">
                  <c:v>7am-9am</c:v>
                </c:pt>
                <c:pt idx="2">
                  <c:v>9am-noon</c:v>
                </c:pt>
                <c:pt idx="3">
                  <c:v>Noon-3pm</c:v>
                </c:pt>
                <c:pt idx="4">
                  <c:v>3pm-6pm</c:v>
                </c:pt>
                <c:pt idx="5">
                  <c:v>6pm-9pm</c:v>
                </c:pt>
                <c:pt idx="6">
                  <c:v>9pm -midnight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0.1</c:v>
                </c:pt>
                <c:pt idx="2">
                  <c:v>0.18</c:v>
                </c:pt>
                <c:pt idx="3">
                  <c:v>0.23</c:v>
                </c:pt>
                <c:pt idx="4">
                  <c:v>0.26</c:v>
                </c:pt>
                <c:pt idx="5">
                  <c:v>0.67</c:v>
                </c:pt>
                <c:pt idx="6">
                  <c:v>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206216"/>
        <c:axId val="692356456"/>
      </c:lineChart>
      <c:catAx>
        <c:axId val="692206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en-US"/>
          </a:p>
        </c:txPr>
        <c:crossAx val="692356456"/>
        <c:crosses val="autoZero"/>
        <c:auto val="1"/>
        <c:lblAlgn val="ctr"/>
        <c:lblOffset val="100"/>
        <c:noMultiLvlLbl val="0"/>
      </c:catAx>
      <c:valAx>
        <c:axId val="692356456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en-US"/>
          </a:p>
        </c:txPr>
        <c:crossAx val="6922062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550260164848"/>
          <c:y val="0.0443107648810419"/>
          <c:w val="0.855718745683105"/>
          <c:h val="0.6294296582129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Midnight -7am</c:v>
                </c:pt>
                <c:pt idx="1">
                  <c:v>7am-9am</c:v>
                </c:pt>
                <c:pt idx="2">
                  <c:v>9am-noon</c:v>
                </c:pt>
                <c:pt idx="3">
                  <c:v>Noon-3pm</c:v>
                </c:pt>
                <c:pt idx="4">
                  <c:v>3pm-6pm</c:v>
                </c:pt>
                <c:pt idx="5">
                  <c:v>6pm-9pm</c:v>
                </c:pt>
                <c:pt idx="6">
                  <c:v>9pm -midnight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0.11</c:v>
                </c:pt>
                <c:pt idx="1">
                  <c:v>0.08</c:v>
                </c:pt>
                <c:pt idx="2">
                  <c:v>0.22</c:v>
                </c:pt>
                <c:pt idx="3">
                  <c:v>0.32</c:v>
                </c:pt>
                <c:pt idx="4">
                  <c:v>0.38</c:v>
                </c:pt>
                <c:pt idx="5">
                  <c:v>0.62</c:v>
                </c:pt>
                <c:pt idx="6">
                  <c:v>0.57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364536"/>
        <c:axId val="692318088"/>
      </c:lineChart>
      <c:catAx>
        <c:axId val="692364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en-US"/>
          </a:p>
        </c:txPr>
        <c:crossAx val="692318088"/>
        <c:crosses val="autoZero"/>
        <c:auto val="1"/>
        <c:lblAlgn val="ctr"/>
        <c:lblOffset val="100"/>
        <c:noMultiLvlLbl val="0"/>
      </c:catAx>
      <c:valAx>
        <c:axId val="692318088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en-US"/>
          </a:p>
        </c:txPr>
        <c:crossAx val="6923645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38292654953"/>
          <c:y val="0.112689883409951"/>
          <c:w val="0.674955174112613"/>
          <c:h val="0.875301601768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00260416720065765"/>
                  <c:y val="-0.0258620777430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35028451864467"/>
                  <c:y val="-0.1293102417666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4"/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36875877639766"/>
                  <c:y val="-0.1305433719341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4"/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309910716972886"/>
                  <c:y val="-0.12503595311081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4"/>
                        </a:solidFill>
                        <a:latin typeface="Century Gothic" panose="020B0502020202020204" pitchFamily="34" charset="0"/>
                      </a:defRPr>
                    </a:pPr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Less than 1 hour per day</c:v>
                </c:pt>
                <c:pt idx="1">
                  <c:v>1-2 hours per day</c:v>
                </c:pt>
                <c:pt idx="2">
                  <c:v>3+ hours per day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0.33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17062884905863"/>
          <c:y val="0.040398735811643"/>
          <c:w val="0.917286713938677"/>
          <c:h val="0.724248408558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 Viewers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A16-24</c:v>
                </c:pt>
                <c:pt idx="1">
                  <c:v>A16-34</c:v>
                </c:pt>
                <c:pt idx="2">
                  <c:v>A25-44</c:v>
                </c:pt>
                <c:pt idx="3">
                  <c:v>HSK</c:v>
                </c:pt>
                <c:pt idx="4">
                  <c:v>HSK+K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105.6919642857143</c:v>
                </c:pt>
                <c:pt idx="1">
                  <c:v>88.72767857142857</c:v>
                </c:pt>
                <c:pt idx="2">
                  <c:v>99.0</c:v>
                </c:pt>
                <c:pt idx="3">
                  <c:v>110.7142857142857</c:v>
                </c:pt>
                <c:pt idx="4">
                  <c:v>111.6071428571428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VOD Viewers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A16-24</c:v>
                </c:pt>
                <c:pt idx="1">
                  <c:v>A16-34</c:v>
                </c:pt>
                <c:pt idx="2">
                  <c:v>A25-44</c:v>
                </c:pt>
                <c:pt idx="3">
                  <c:v>HSK</c:v>
                </c:pt>
                <c:pt idx="4">
                  <c:v>HSK+K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111.9402985074627</c:v>
                </c:pt>
                <c:pt idx="1">
                  <c:v>105.9701492537313</c:v>
                </c:pt>
                <c:pt idx="2">
                  <c:v>100.0</c:v>
                </c:pt>
                <c:pt idx="3">
                  <c:v>97.01492537313433</c:v>
                </c:pt>
                <c:pt idx="4">
                  <c:v>88.05970149253729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420280"/>
        <c:axId val="469417128"/>
      </c:barChart>
      <c:catAx>
        <c:axId val="469420280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en-US"/>
          </a:p>
        </c:txPr>
        <c:crossAx val="469417128"/>
        <c:crossesAt val="100.0"/>
        <c:auto val="1"/>
        <c:lblAlgn val="ctr"/>
        <c:lblOffset val="100"/>
        <c:noMultiLvlLbl val="0"/>
      </c:catAx>
      <c:valAx>
        <c:axId val="469417128"/>
        <c:scaling>
          <c:orientation val="minMax"/>
          <c:max val="115.0"/>
          <c:min val="85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Century Gothic" panose="020B0502020202020204" pitchFamily="34" charset="0"/>
              </a:defRPr>
            </a:pPr>
            <a:endParaRPr lang="en-US"/>
          </a:p>
        </c:txPr>
        <c:crossAx val="469420280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77672403558"/>
          <c:y val="0.0948275335417912"/>
          <c:w val="0.723090289347582"/>
          <c:h val="0.897629445299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00260416720065765"/>
                  <c:y val="-0.0258620777430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56250032039459"/>
                  <c:y val="-0.12931038871517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7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04166688026306"/>
                  <c:y val="-0.12607762899729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7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0.23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AE7E4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38292654953"/>
          <c:y val="0.112689883409951"/>
          <c:w val="0.674955174112613"/>
          <c:h val="0.875301601768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Sheet1!$A$2:$A$8</c:f>
              <c:strCache>
                <c:ptCount val="2"/>
                <c:pt idx="0">
                  <c:v>Less than 1 hour per day</c:v>
                </c:pt>
                <c:pt idx="1">
                  <c:v>1-2 hours per day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Any professionaly produced video content</c:v>
                </c:pt>
                <c:pt idx="1">
                  <c:v>Any user generated video content</c:v>
                </c:pt>
                <c:pt idx="2">
                  <c:v>Any video content of less than 10 mins</c:v>
                </c:pt>
                <c:pt idx="3">
                  <c:v>Any video content of more than 10 mins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0.41</c:v>
                </c:pt>
                <c:pt idx="2">
                  <c:v>0.42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7120696"/>
        <c:axId val="617110200"/>
      </c:barChart>
      <c:catAx>
        <c:axId val="617120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en-US"/>
          </a:p>
        </c:txPr>
        <c:crossAx val="617110200"/>
        <c:crosses val="autoZero"/>
        <c:auto val="1"/>
        <c:lblAlgn val="ctr"/>
        <c:lblOffset val="100"/>
        <c:noMultiLvlLbl val="0"/>
      </c:catAx>
      <c:valAx>
        <c:axId val="6171102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n-US"/>
          </a:p>
        </c:txPr>
        <c:crossAx val="617120696"/>
        <c:crosses val="autoZero"/>
        <c:crossBetween val="between"/>
        <c:majorUnit val="0.15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38292654953"/>
          <c:y val="0.112689883409951"/>
          <c:w val="0.674955174112613"/>
          <c:h val="0.875301601768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Sheet1!$A$2:$A$8</c:f>
              <c:strCache>
                <c:ptCount val="2"/>
                <c:pt idx="0">
                  <c:v>Less than 1 hour per day</c:v>
                </c:pt>
                <c:pt idx="1">
                  <c:v>1-2 hours per day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38292654953"/>
          <c:y val="0.112689883409951"/>
          <c:w val="0.674955174112613"/>
          <c:h val="0.875301601768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Sheet1!$A$2:$A$8</c:f>
              <c:strCache>
                <c:ptCount val="2"/>
                <c:pt idx="0">
                  <c:v>Less than 1 hour per day</c:v>
                </c:pt>
                <c:pt idx="1">
                  <c:v>1-2 hours per day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38292654953"/>
          <c:y val="0.112689883409951"/>
          <c:w val="0.674955174112613"/>
          <c:h val="0.875301601768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Sheet1!$A$2:$A$8</c:f>
              <c:strCache>
                <c:ptCount val="2"/>
                <c:pt idx="0">
                  <c:v>Less than 1 hour per day</c:v>
                </c:pt>
                <c:pt idx="1">
                  <c:v>1-2 hours per day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38292654953"/>
          <c:y val="0.112689883409951"/>
          <c:w val="0.674955174112613"/>
          <c:h val="0.875301601768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Sheet1!$A$2:$A$8</c:f>
              <c:strCache>
                <c:ptCount val="2"/>
                <c:pt idx="0">
                  <c:v>Less than 1 hour per day</c:v>
                </c:pt>
                <c:pt idx="1">
                  <c:v>1-2 hours per day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Professionally produced video content &lt;10 mins</c:v>
                </c:pt>
                <c:pt idx="1">
                  <c:v>Professionally produced video content &gt;10 mins</c:v>
                </c:pt>
                <c:pt idx="2">
                  <c:v>User generated video content    &lt;10 mins</c:v>
                </c:pt>
                <c:pt idx="3">
                  <c:v>User generated video content    &gt;10 mins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0.71</c:v>
                </c:pt>
                <c:pt idx="2">
                  <c:v>0.71</c:v>
                </c:pt>
                <c:pt idx="3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5591560"/>
        <c:axId val="695594808"/>
      </c:barChart>
      <c:catAx>
        <c:axId val="695591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000">
                <a:latin typeface="Century Gothic" panose="020B0502020202020204" pitchFamily="34" charset="0"/>
              </a:defRPr>
            </a:pPr>
            <a:endParaRPr lang="en-US"/>
          </a:p>
        </c:txPr>
        <c:crossAx val="695594808"/>
        <c:crosses val="autoZero"/>
        <c:auto val="1"/>
        <c:lblAlgn val="ctr"/>
        <c:lblOffset val="100"/>
        <c:noMultiLvlLbl val="0"/>
      </c:catAx>
      <c:valAx>
        <c:axId val="695594808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en-US"/>
          </a:p>
        </c:txPr>
        <c:crossAx val="695591560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9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0"/>
                  <c:y val="0.0224611623961985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92D050"/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358744445287164"/>
                  <c:y val="0.0176821916736031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C00000"/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38116667930746"/>
                  <c:y val="-0.0108234279444103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FF6600"/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179372222643582"/>
                  <c:y val="-0.0121415960106508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00B0F0"/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197433366238894"/>
                  <c:y val="0.0145001083385379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rgbClr val="00B0F0"/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Free platforms</c:v>
                </c:pt>
                <c:pt idx="1">
                  <c:v>Subscription</c:v>
                </c:pt>
                <c:pt idx="2">
                  <c:v>Peer-to-Peer (P2P) / Torrent</c:v>
                </c:pt>
                <c:pt idx="3">
                  <c:v>Pay Per View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0.848535564853556</c:v>
                </c:pt>
                <c:pt idx="1">
                  <c:v>0.427615062761506</c:v>
                </c:pt>
                <c:pt idx="2">
                  <c:v>0.176569037656904</c:v>
                </c:pt>
                <c:pt idx="3">
                  <c:v>0.144769874476987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5563416"/>
        <c:axId val="695566472"/>
      </c:barChart>
      <c:catAx>
        <c:axId val="695563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en-US"/>
          </a:p>
        </c:txPr>
        <c:crossAx val="695566472"/>
        <c:crosses val="autoZero"/>
        <c:auto val="1"/>
        <c:lblAlgn val="ctr"/>
        <c:lblOffset val="100"/>
        <c:noMultiLvlLbl val="0"/>
      </c:catAx>
      <c:valAx>
        <c:axId val="695566472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n-US"/>
          </a:p>
        </c:txPr>
        <c:crossAx val="6955634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000" b="1">
                    <a:solidFill>
                      <a:srgbClr val="C00000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Professional: &lt; 10 mins</c:v>
                </c:pt>
                <c:pt idx="1">
                  <c:v>Professional: &gt; 10 mins</c:v>
                </c:pt>
                <c:pt idx="2">
                  <c:v>User-Generated: &lt; 10 mins</c:v>
                </c:pt>
                <c:pt idx="3">
                  <c:v>User-Generated: &gt; 10 mins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0.65</c:v>
                </c:pt>
                <c:pt idx="2">
                  <c:v>0.68</c:v>
                </c:pt>
                <c:pt idx="3">
                  <c:v>0.7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txPr>
              <a:bodyPr rot="-5400000" vert="horz"/>
              <a:lstStyle/>
              <a:p>
                <a:pPr algn="ctr">
                  <a:defRPr lang="en-GB" sz="1000" b="1" i="0" u="none" strike="noStrike" kern="1200" baseline="0">
                    <a:solidFill>
                      <a:srgbClr val="FF66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Professional: &lt; 10 mins</c:v>
                </c:pt>
                <c:pt idx="1">
                  <c:v>Professional: &gt; 10 mins</c:v>
                </c:pt>
                <c:pt idx="2">
                  <c:v>User-Generated: &lt; 10 mins</c:v>
                </c:pt>
                <c:pt idx="3">
                  <c:v>User-Generated: &gt; 10 mins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0.28</c:v>
                </c:pt>
                <c:pt idx="2">
                  <c:v>0.49</c:v>
                </c:pt>
                <c:pt idx="3">
                  <c:v>0.4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txPr>
              <a:bodyPr rot="-5400000" vert="horz"/>
              <a:lstStyle/>
              <a:p>
                <a:pPr algn="ctr">
                  <a:defRPr lang="en-GB" sz="1000" b="1" i="0" u="none" strike="noStrike" kern="1200" baseline="0">
                    <a:solidFill>
                      <a:srgbClr val="92D05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Professional: &lt; 10 mins</c:v>
                </c:pt>
                <c:pt idx="1">
                  <c:v>Professional: &gt; 10 mins</c:v>
                </c:pt>
                <c:pt idx="2">
                  <c:v>User-Generated: &lt; 10 mins</c:v>
                </c:pt>
                <c:pt idx="3">
                  <c:v>User-Generated: &gt; 10 mins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0.31</c:v>
                </c:pt>
                <c:pt idx="1">
                  <c:v>0.29</c:v>
                </c:pt>
                <c:pt idx="2">
                  <c:v>0.33</c:v>
                </c:pt>
                <c:pt idx="3">
                  <c:v>0.32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Desktop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 rot="-5400000" vert="horz"/>
              <a:lstStyle/>
              <a:p>
                <a:pPr algn="ctr">
                  <a:defRPr lang="en-GB"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Professional: &lt; 10 mins</c:v>
                </c:pt>
                <c:pt idx="1">
                  <c:v>Professional: &gt; 10 mins</c:v>
                </c:pt>
                <c:pt idx="2">
                  <c:v>User-Generated: &lt; 10 mins</c:v>
                </c:pt>
                <c:pt idx="3">
                  <c:v>User-Generated: &gt; 10 mins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0.29</c:v>
                </c:pt>
                <c:pt idx="1">
                  <c:v>0.24</c:v>
                </c:pt>
                <c:pt idx="2">
                  <c:v>0.27</c:v>
                </c:pt>
                <c:pt idx="3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Set Top Box TV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txPr>
              <a:bodyPr rot="-5400000" vert="horz"/>
              <a:lstStyle/>
              <a:p>
                <a:pPr algn="ctr">
                  <a:defRPr lang="en-GB" sz="10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Professional: &lt; 10 mins</c:v>
                </c:pt>
                <c:pt idx="1">
                  <c:v>Professional: &gt; 10 mins</c:v>
                </c:pt>
                <c:pt idx="2">
                  <c:v>User-Generated: &lt; 10 mins</c:v>
                </c:pt>
                <c:pt idx="3">
                  <c:v>User-Generated: &gt; 10 mins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0.22</c:v>
                </c:pt>
                <c:pt idx="1">
                  <c:v>0.31</c:v>
                </c:pt>
                <c:pt idx="2">
                  <c:v>0.11</c:v>
                </c:pt>
                <c:pt idx="3">
                  <c:v>0.12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Smart TV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txPr>
              <a:bodyPr rot="-5400000" vert="horz"/>
              <a:lstStyle/>
              <a:p>
                <a:pPr algn="ctr">
                  <a:defRPr lang="en-GB" sz="10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Professional: &lt; 10 mins</c:v>
                </c:pt>
                <c:pt idx="1">
                  <c:v>Professional: &gt; 10 mins</c:v>
                </c:pt>
                <c:pt idx="2">
                  <c:v>User-Generated: &lt; 10 mins</c:v>
                </c:pt>
                <c:pt idx="3">
                  <c:v>User-Generated: &gt; 10 mins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0.13</c:v>
                </c:pt>
                <c:pt idx="1">
                  <c:v>0.15</c:v>
                </c:pt>
                <c:pt idx="2">
                  <c:v>0.08</c:v>
                </c:pt>
                <c:pt idx="3">
                  <c:v>0.1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Games Console</c:v>
                </c:pt>
              </c:strCache>
            </c:strRef>
          </c:tx>
          <c:spPr>
            <a:solidFill>
              <a:srgbClr val="FFBA00">
                <a:lumMod val="40000"/>
                <a:lumOff val="6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Professional: &lt; 10 mins</c:v>
                </c:pt>
                <c:pt idx="1">
                  <c:v>Professional: &gt; 10 mins</c:v>
                </c:pt>
                <c:pt idx="2">
                  <c:v>User-Generated: &lt; 10 mins</c:v>
                </c:pt>
                <c:pt idx="3">
                  <c:v>User-Generated: &gt; 10 mins</c:v>
                </c:pt>
              </c:strCache>
            </c:strRef>
          </c:cat>
          <c:val>
            <c:numRef>
              <c:f>Sheet1!$H$2:$H$5</c:f>
              <c:numCache>
                <c:formatCode>0%</c:formatCode>
                <c:ptCount val="4"/>
                <c:pt idx="0">
                  <c:v>0.09</c:v>
                </c:pt>
                <c:pt idx="1">
                  <c:v>0.1</c:v>
                </c:pt>
                <c:pt idx="2">
                  <c:v>0.07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2602664"/>
        <c:axId val="692601816"/>
      </c:barChart>
      <c:catAx>
        <c:axId val="692602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en-US"/>
          </a:p>
        </c:txPr>
        <c:crossAx val="692601816"/>
        <c:crosses val="autoZero"/>
        <c:auto val="1"/>
        <c:lblAlgn val="ctr"/>
        <c:lblOffset val="100"/>
        <c:noMultiLvlLbl val="0"/>
      </c:catAx>
      <c:valAx>
        <c:axId val="692601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n-US"/>
          </a:p>
        </c:txPr>
        <c:crossAx val="69260266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0372432271055732"/>
          <c:y val="0.0"/>
          <c:w val="0.931092633580982"/>
          <c:h val="0.0701120077625275"/>
        </c:manualLayout>
      </c:layout>
      <c:overlay val="0"/>
      <c:txPr>
        <a:bodyPr/>
        <a:lstStyle/>
        <a:p>
          <a:pPr>
            <a:defRPr sz="1200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A163-9209-49C5-840E-F81A72AE7486}" type="datetimeFigureOut">
              <a:rPr lang="en-IE" smtClean="0"/>
              <a:t>07/04/2015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21CAC-EEB9-4E88-A78C-B417691137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861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0215-8D4E-8A4A-9896-99DE8239E314}" type="datetimeFigureOut">
              <a:rPr lang="en-US" smtClean="0"/>
              <a:t>07/04/2015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13D0D-02A7-2149-96E8-C11558805E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99"/>
    </a:accent2>
    <a:accent3>
      <a:srgbClr val="FFFFFF"/>
    </a:accent3>
    <a:accent4>
      <a:srgbClr val="000000"/>
    </a:accent4>
    <a:accent5>
      <a:srgbClr val="FFFFFF"/>
    </a:accent5>
    <a:accent6>
      <a:srgbClr val="2D2D8A"/>
    </a:accent6>
    <a:hlink>
      <a:srgbClr val="009999"/>
    </a:hlink>
    <a:folHlink>
      <a:srgbClr val="99CC00"/>
    </a:folHlink>
  </a:clrScheme>
  <a:fontScheme name="Main ">
    <a:majorFont>
      <a:latin typeface="Helvetica Neue"/>
      <a:ea typeface="ヒラギノ角ゴ ProN W6"/>
      <a:cs typeface="ヒラギノ角ゴ ProN W6"/>
    </a:majorFont>
    <a:minorFont>
      <a:latin typeface="Helvetica Neue Light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99"/>
    </a:accent2>
    <a:accent3>
      <a:srgbClr val="FFFFFF"/>
    </a:accent3>
    <a:accent4>
      <a:srgbClr val="000000"/>
    </a:accent4>
    <a:accent5>
      <a:srgbClr val="FFFFFF"/>
    </a:accent5>
    <a:accent6>
      <a:srgbClr val="2D2D8A"/>
    </a:accent6>
    <a:hlink>
      <a:srgbClr val="009999"/>
    </a:hlink>
    <a:folHlink>
      <a:srgbClr val="99CC00"/>
    </a:folHlink>
  </a:clrScheme>
  <a:fontScheme name="Main ">
    <a:majorFont>
      <a:latin typeface="Helvetica Neue"/>
      <a:ea typeface="ヒラギノ角ゴ ProN W6"/>
      <a:cs typeface="ヒラギノ角ゴ ProN W6"/>
    </a:majorFont>
    <a:minorFont>
      <a:latin typeface="Helvetica Neue Light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99"/>
    </a:accent2>
    <a:accent3>
      <a:srgbClr val="FFFFFF"/>
    </a:accent3>
    <a:accent4>
      <a:srgbClr val="000000"/>
    </a:accent4>
    <a:accent5>
      <a:srgbClr val="FFFFFF"/>
    </a:accent5>
    <a:accent6>
      <a:srgbClr val="2D2D8A"/>
    </a:accent6>
    <a:hlink>
      <a:srgbClr val="009999"/>
    </a:hlink>
    <a:folHlink>
      <a:srgbClr val="99CC00"/>
    </a:folHlink>
  </a:clrScheme>
  <a:fontScheme name="Main ">
    <a:majorFont>
      <a:latin typeface="Helvetica Neue"/>
      <a:ea typeface="ヒラギノ角ゴ ProN W6"/>
      <a:cs typeface="ヒラギノ角ゴ ProN W6"/>
    </a:majorFont>
    <a:minorFont>
      <a:latin typeface="Helvetica Neue Light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99"/>
    </a:accent2>
    <a:accent3>
      <a:srgbClr val="FFFFFF"/>
    </a:accent3>
    <a:accent4>
      <a:srgbClr val="000000"/>
    </a:accent4>
    <a:accent5>
      <a:srgbClr val="FFFFFF"/>
    </a:accent5>
    <a:accent6>
      <a:srgbClr val="2D2D8A"/>
    </a:accent6>
    <a:hlink>
      <a:srgbClr val="009999"/>
    </a:hlink>
    <a:folHlink>
      <a:srgbClr val="99CC00"/>
    </a:folHlink>
  </a:clrScheme>
  <a:fontScheme name="Main ">
    <a:majorFont>
      <a:latin typeface="Helvetica Neue"/>
      <a:ea typeface="ヒラギノ角ゴ ProN W6"/>
      <a:cs typeface="ヒラギノ角ゴ ProN W6"/>
    </a:majorFont>
    <a:minorFont>
      <a:latin typeface="Helvetica Neue Light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99"/>
    </a:accent2>
    <a:accent3>
      <a:srgbClr val="FFFFFF"/>
    </a:accent3>
    <a:accent4>
      <a:srgbClr val="000000"/>
    </a:accent4>
    <a:accent5>
      <a:srgbClr val="FFFFFF"/>
    </a:accent5>
    <a:accent6>
      <a:srgbClr val="2D2D8A"/>
    </a:accent6>
    <a:hlink>
      <a:srgbClr val="009999"/>
    </a:hlink>
    <a:folHlink>
      <a:srgbClr val="99CC00"/>
    </a:folHlink>
  </a:clrScheme>
  <a:fontScheme name="Main ">
    <a:majorFont>
      <a:latin typeface="Helvetica Neue"/>
      <a:ea typeface="ヒラギノ角ゴ ProN W6"/>
      <a:cs typeface="ヒラギノ角ゴ ProN W6"/>
    </a:majorFont>
    <a:minorFont>
      <a:latin typeface="Helvetica Neue Light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824943A631E42B59FE32018DC2DCF" ma:contentTypeVersion="0" ma:contentTypeDescription="Create a new document." ma:contentTypeScope="" ma:versionID="6827ed451da7e5eec54cc9e53e0639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a82166ccf0907e1d000ba69f504a21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3520D7-B2FD-4763-B8B5-583C5ABC049B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D28650-20F4-4AEE-B2BC-10CFBC347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B138DD-59BB-4CFA-A1A8-8C10790954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6481</Words>
  <Application>Microsoft Macintosh PowerPoint</Application>
  <PresentationFormat>On-screen Show (4:3)</PresentationFormat>
  <Paragraphs>732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Spectrum</vt:lpstr>
      <vt:lpstr>IAB Ireland Video On Demand</vt:lpstr>
      <vt:lpstr>Agenda</vt:lpstr>
      <vt:lpstr>Study Methodology</vt:lpstr>
      <vt:lpstr>Definitions</vt:lpstr>
      <vt:lpstr>Key Insights</vt:lpstr>
      <vt:lpstr>REACH</vt:lpstr>
      <vt:lpstr>VOD viewers engage on a daily basis</vt:lpstr>
      <vt:lpstr>Nearly 2 in 3 VOD viewers claim to watch for 1+ hours a day…</vt:lpstr>
      <vt:lpstr>Long form professionally produced and short form user generated content are the most popular amongst VOD viewers</vt:lpstr>
      <vt:lpstr>The majority watch both professionally produced and user generated content of varying lengths</vt:lpstr>
      <vt:lpstr>PowerPoint Presentation</vt:lpstr>
      <vt:lpstr>VOD viewers are not adverse to paying for video content</vt:lpstr>
      <vt:lpstr>2 in 5 (40%) of VOD viewers use both services to access content</vt:lpstr>
      <vt:lpstr>PowerPoint Presentation</vt:lpstr>
      <vt:lpstr>PowerPoint Presentation</vt:lpstr>
      <vt:lpstr>PowerPoint Presentation</vt:lpstr>
      <vt:lpstr>Set Top Box TVs are the second most popular device for longer-form professional video content </vt:lpstr>
      <vt:lpstr>VOD viewers are more likely to watch at home…</vt:lpstr>
      <vt:lpstr>Social media engagement is part of the VOD viewing experience</vt:lpstr>
      <vt:lpstr>Poor internet connectivity is a key barrier to stronger VOD consumption</vt:lpstr>
      <vt:lpstr>REACH</vt:lpstr>
      <vt:lpstr>VOD viewing rises sharply during traditional prime-time TV hours (6pm-9pm)</vt:lpstr>
      <vt:lpstr>Video On Demand can help reach light/ medium TV viewers</vt:lpstr>
      <vt:lpstr>VOD delivers on hard to reach audiences</vt:lpstr>
      <vt:lpstr>Nearly a third of VOD viewers claim to watch more VOD than TV, rising to nearly a half amongst 16-24s</vt:lpstr>
      <vt:lpstr>RESONANCE</vt:lpstr>
      <vt:lpstr>Content, convenience and access are key drivers to consuming VOD content</vt:lpstr>
      <vt:lpstr>Chosen content on my schedule</vt:lpstr>
      <vt:lpstr>Mobile is a key enabler for those who watch content that’s been shared or recommended</vt:lpstr>
      <vt:lpstr>PowerPoint Presentation</vt:lpstr>
      <vt:lpstr>REACTION</vt:lpstr>
      <vt:lpstr>Advertising is not a barrier to viewing VOD</vt:lpstr>
      <vt:lpstr>Only a small minority claim to completely avoid VOD content with ads</vt:lpstr>
      <vt:lpstr>VOD viewers know that advertising allows them access</vt:lpstr>
      <vt:lpstr>1 in 2 are happy to watch advertising in return for free content</vt:lpstr>
      <vt:lpstr>Acceptance is strongest for professionally produced and long form content</vt:lpstr>
      <vt:lpstr>Advertising in &amp; around Video On Demand content leads to further brand engagement</vt:lpstr>
      <vt:lpstr>Video On Demand: Key Insights</vt:lpstr>
      <vt:lpstr>Key Insights</vt:lpstr>
      <vt:lpstr>IAB Ireland Video On Demand</vt:lpstr>
    </vt:vector>
  </TitlesOfParts>
  <Company>IAB Ireland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IAB Ireland PwC Online Adspend Study for 2013</dc:title>
  <dc:creator>Geraldine McCabe</dc:creator>
  <cp:lastModifiedBy>Geraldine McCabe</cp:lastModifiedBy>
  <cp:revision>589</cp:revision>
  <cp:lastPrinted>2014-12-04T09:12:47Z</cp:lastPrinted>
  <dcterms:created xsi:type="dcterms:W3CDTF">2014-09-22T10:11:01Z</dcterms:created>
  <dcterms:modified xsi:type="dcterms:W3CDTF">2015-04-07T09:08:14Z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0x01010071A824943A631E42B59FE32018DC2DCF</vt:lpwstr>
  </property>
</Properties>
</file>