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Unpromopted!$B$12:$B$14</c:f>
              <c:strCache>
                <c:ptCount val="3"/>
                <c:pt idx="0">
                  <c:v>Rich Media</c:v>
                </c:pt>
                <c:pt idx="1">
                  <c:v>Non-Rich Media</c:v>
                </c:pt>
                <c:pt idx="2">
                  <c:v>Control</c:v>
                </c:pt>
              </c:strCache>
            </c:strRef>
          </c:cat>
          <c:val>
            <c:numRef>
              <c:f>Unpromopted!$C$12:$C$14</c:f>
              <c:numCache>
                <c:formatCode>0%</c:formatCode>
                <c:ptCount val="3"/>
                <c:pt idx="0">
                  <c:v>0.2687140115163148</c:v>
                </c:pt>
                <c:pt idx="1">
                  <c:v>0.20675944333996024</c:v>
                </c:pt>
                <c:pt idx="2">
                  <c:v>2.5830258302583026E-2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538624"/>
        <c:axId val="78881920"/>
      </c:barChart>
      <c:catAx>
        <c:axId val="102538624"/>
        <c:scaling>
          <c:orientation val="maxMin"/>
        </c:scaling>
        <c:delete val="0"/>
        <c:axPos val="b"/>
        <c:majorTickMark val="out"/>
        <c:minorTickMark val="none"/>
        <c:tickLblPos val="nextTo"/>
        <c:crossAx val="78881920"/>
        <c:crosses val="autoZero"/>
        <c:auto val="1"/>
        <c:lblAlgn val="ctr"/>
        <c:lblOffset val="100"/>
        <c:noMultiLvlLbl val="0"/>
      </c:catAx>
      <c:valAx>
        <c:axId val="78881920"/>
        <c:scaling>
          <c:orientation val="minMax"/>
        </c:scaling>
        <c:delete val="1"/>
        <c:axPos val="r"/>
        <c:numFmt formatCode="0%" sourceLinked="1"/>
        <c:majorTickMark val="out"/>
        <c:minorTickMark val="none"/>
        <c:tickLblPos val="nextTo"/>
        <c:crossAx val="1025386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916061464907209E-2"/>
          <c:y val="6.2665897323530895E-2"/>
          <c:w val="0.92532310985146948"/>
          <c:h val="0.85056774007715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Devices!$C$24</c:f>
              <c:strCache>
                <c:ptCount val="1"/>
                <c:pt idx="0">
                  <c:v>Rich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Devices!$B$25:$B$26</c:f>
              <c:strCache>
                <c:ptCount val="2"/>
                <c:pt idx="0">
                  <c:v>Android / iPhone</c:v>
                </c:pt>
                <c:pt idx="1">
                  <c:v>Other Smartphones</c:v>
                </c:pt>
              </c:strCache>
            </c:strRef>
          </c:cat>
          <c:val>
            <c:numRef>
              <c:f>Devices!$C$25:$C$26</c:f>
              <c:numCache>
                <c:formatCode>0%</c:formatCode>
                <c:ptCount val="2"/>
                <c:pt idx="0">
                  <c:v>0.50728862973760935</c:v>
                </c:pt>
                <c:pt idx="1">
                  <c:v>0.34269662921348315</c:v>
                </c:pt>
              </c:numCache>
            </c:numRef>
          </c:val>
        </c:ser>
        <c:ser>
          <c:idx val="1"/>
          <c:order val="1"/>
          <c:tx>
            <c:strRef>
              <c:f>Devices!$D$24</c:f>
              <c:strCache>
                <c:ptCount val="1"/>
                <c:pt idx="0">
                  <c:v>Non-Rich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Devices!$B$25:$B$26</c:f>
              <c:strCache>
                <c:ptCount val="2"/>
                <c:pt idx="0">
                  <c:v>Android / iPhone</c:v>
                </c:pt>
                <c:pt idx="1">
                  <c:v>Other Smartphones</c:v>
                </c:pt>
              </c:strCache>
            </c:strRef>
          </c:cat>
          <c:val>
            <c:numRef>
              <c:f>Devices!$D$25:$D$26</c:f>
              <c:numCache>
                <c:formatCode>0%</c:formatCode>
                <c:ptCount val="2"/>
                <c:pt idx="0">
                  <c:v>0.41237113402061853</c:v>
                </c:pt>
                <c:pt idx="1">
                  <c:v>0.32038834951456313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660032"/>
        <c:axId val="21661568"/>
      </c:barChart>
      <c:catAx>
        <c:axId val="21660032"/>
        <c:scaling>
          <c:orientation val="maxMin"/>
        </c:scaling>
        <c:delete val="0"/>
        <c:axPos val="b"/>
        <c:majorTickMark val="out"/>
        <c:minorTickMark val="none"/>
        <c:tickLblPos val="nextTo"/>
        <c:crossAx val="21661568"/>
        <c:crosses val="autoZero"/>
        <c:auto val="1"/>
        <c:lblAlgn val="ctr"/>
        <c:lblOffset val="100"/>
        <c:noMultiLvlLbl val="0"/>
      </c:catAx>
      <c:valAx>
        <c:axId val="21661568"/>
        <c:scaling>
          <c:orientation val="minMax"/>
        </c:scaling>
        <c:delete val="1"/>
        <c:axPos val="r"/>
        <c:numFmt formatCode="0%" sourceLinked="1"/>
        <c:majorTickMark val="out"/>
        <c:minorTickMark val="none"/>
        <c:tickLblPos val="nextTo"/>
        <c:crossAx val="216600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Competition!$C$4:$C$8</c:f>
              <c:strCache>
                <c:ptCount val="5"/>
                <c:pt idx="0">
                  <c:v>Wait until you were next on the computer and purchase it from the John Lewis website</c:v>
                </c:pt>
                <c:pt idx="1">
                  <c:v>Go into a John Lewis shop and buy the item</c:v>
                </c:pt>
                <c:pt idx="2">
                  <c:v>Buy the item from a different website on your mobile</c:v>
                </c:pt>
                <c:pt idx="3">
                  <c:v>Not bother to purchase the item at all</c:v>
                </c:pt>
                <c:pt idx="4">
                  <c:v>Other (please specify)</c:v>
                </c:pt>
              </c:strCache>
            </c:strRef>
          </c:cat>
          <c:val>
            <c:numRef>
              <c:f>Competition!$D$4:$D$8</c:f>
              <c:numCache>
                <c:formatCode>0%</c:formatCode>
                <c:ptCount val="5"/>
                <c:pt idx="0">
                  <c:v>0.41290322580645161</c:v>
                </c:pt>
                <c:pt idx="1">
                  <c:v>0.2924731182795699</c:v>
                </c:pt>
                <c:pt idx="2">
                  <c:v>0.20430107526881722</c:v>
                </c:pt>
                <c:pt idx="3">
                  <c:v>7.5268817204301078E-2</c:v>
                </c:pt>
                <c:pt idx="4">
                  <c:v>1.5053763440860216E-2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673792"/>
        <c:axId val="98675328"/>
      </c:barChart>
      <c:catAx>
        <c:axId val="98673792"/>
        <c:scaling>
          <c:orientation val="minMax"/>
        </c:scaling>
        <c:delete val="0"/>
        <c:axPos val="b"/>
        <c:majorTickMark val="out"/>
        <c:minorTickMark val="none"/>
        <c:tickLblPos val="nextTo"/>
        <c:crossAx val="98675328"/>
        <c:crosses val="autoZero"/>
        <c:auto val="1"/>
        <c:lblAlgn val="ctr"/>
        <c:lblOffset val="100"/>
        <c:noMultiLvlLbl val="0"/>
      </c:catAx>
      <c:valAx>
        <c:axId val="9867532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986737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theme/theme1.xml><?xml version="1.0" encoding="utf-8"?>
<a:theme xmlns:a="http://schemas.openxmlformats.org/drawingml/2006/main" name="Iab Master">
  <a:themeElements>
    <a:clrScheme name="">
      <a:dk1>
        <a:srgbClr val="636363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53535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Helvetica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 cap="flat" cmpd="sng" algn="ctr">
          <a:solidFill>
            <a:srgbClr val="F9A61E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>
            <a:ln>
              <a:noFill/>
            </a:ln>
            <a:solidFill>
              <a:srgbClr val="636363"/>
            </a:solidFill>
            <a:effectLst/>
            <a:latin typeface="Gill Sans" pitchFamily="-106" charset="0"/>
            <a:ea typeface="ヒラギノ角ゴ ProN W3" pitchFamily="-106" charset="-128"/>
            <a:cs typeface="ヒラギノ角ゴ ProN W3" pitchFamily="-106" charset="-128"/>
            <a:sym typeface="Gill Sans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0942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636363"/>
            </a:solidFill>
            <a:effectLst/>
            <a:latin typeface="Gill Sans" pitchFamily="-106" charset="0"/>
            <a:ea typeface="ヒラギノ角ゴ ProN W3" pitchFamily="-106" charset="-128"/>
            <a:cs typeface="ヒラギノ角ゴ ProN W3" pitchFamily="-106" charset="-128"/>
            <a:sym typeface="Gill Sans" pitchFamily="-106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480</Words>
  <Application>Microsoft Office PowerPoint</Application>
  <PresentationFormat>On-screen Show (4:3)</PresentationFormat>
  <Paragraphs>47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Iab Master</vt:lpstr>
      <vt:lpstr>2_IAB_Master</vt:lpstr>
      <vt:lpstr>John lewis mobile campaign research</vt:lpstr>
      <vt:lpstr>Study Objectives</vt:lpstr>
      <vt:lpstr>How did we carry out the study?</vt:lpstr>
      <vt:lpstr>But, for 1 in 4 who saw the rich media mentioned JL as the first shop that comes to mind</vt:lpstr>
      <vt:lpstr>Both static and rich media advertising is more likely to be recalled amongst Android/iPhone users </vt:lpstr>
      <vt:lpstr>20% of respondents would buy from a competitor if there was no site available on their mobile </vt:lpstr>
      <vt:lpstr>Summary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John lewis mobile campaign research</dc:title>
  <dc:creator>alex</dc:creator>
  <cp:lastModifiedBy>alex</cp:lastModifiedBy>
  <cp:revision>2</cp:revision>
  <dcterms:created xsi:type="dcterms:W3CDTF">2011-08-23T10:59:22Z</dcterms:created>
  <dcterms:modified xsi:type="dcterms:W3CDTF">2011-10-19T11:07:38Z</dcterms:modified>
</cp:coreProperties>
</file>